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60" r:id="rId1"/>
  </p:sldMasterIdLst>
  <p:notesMasterIdLst>
    <p:notesMasterId r:id="rId22"/>
  </p:notesMasterIdLst>
  <p:sldIdLst>
    <p:sldId id="289" r:id="rId2"/>
    <p:sldId id="290" r:id="rId3"/>
    <p:sldId id="291" r:id="rId4"/>
    <p:sldId id="292" r:id="rId5"/>
    <p:sldId id="293" r:id="rId6"/>
    <p:sldId id="294" r:id="rId7"/>
    <p:sldId id="295" r:id="rId8"/>
    <p:sldId id="296" r:id="rId9"/>
    <p:sldId id="297" r:id="rId10"/>
    <p:sldId id="298" r:id="rId11"/>
    <p:sldId id="299" r:id="rId12"/>
    <p:sldId id="302" r:id="rId13"/>
    <p:sldId id="300" r:id="rId14"/>
    <p:sldId id="301" r:id="rId15"/>
    <p:sldId id="303" r:id="rId16"/>
    <p:sldId id="304" r:id="rId17"/>
    <p:sldId id="305" r:id="rId18"/>
    <p:sldId id="306" r:id="rId19"/>
    <p:sldId id="307" r:id="rId20"/>
    <p:sldId id="308" r:id="rId21"/>
  </p:sldIdLst>
  <p:sldSz cx="9144000" cy="6858000" type="screen4x3"/>
  <p:notesSz cx="6781800"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ulet Maksut" initials="DM" lastIdx="2" clrIdx="0">
    <p:extLst>
      <p:ext uri="{19B8F6BF-5375-455C-9EA6-DF929625EA0E}">
        <p15:presenceInfo xmlns:p15="http://schemas.microsoft.com/office/powerpoint/2012/main" userId="Daulet Maksu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560" autoAdjust="0"/>
  </p:normalViewPr>
  <p:slideViewPr>
    <p:cSldViewPr>
      <p:cViewPr varScale="1">
        <p:scale>
          <a:sx n="57" d="100"/>
          <a:sy n="57" d="100"/>
        </p:scale>
        <p:origin x="1540"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38780" cy="49633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1451" y="0"/>
            <a:ext cx="2938780" cy="496332"/>
          </a:xfrm>
          <a:prstGeom prst="rect">
            <a:avLst/>
          </a:prstGeom>
        </p:spPr>
        <p:txBody>
          <a:bodyPr vert="horz" lIns="91440" tIns="45720" rIns="91440" bIns="45720" rtlCol="0"/>
          <a:lstStyle>
            <a:lvl1pPr algn="r">
              <a:defRPr sz="1200"/>
            </a:lvl1pPr>
          </a:lstStyle>
          <a:p>
            <a:fld id="{9BBCB501-971D-4FBD-BA73-FF4061DA74FD}" type="datetimeFigureOut">
              <a:rPr lang="ru-RU" smtClean="0"/>
              <a:pPr/>
              <a:t>29.09.2022</a:t>
            </a:fld>
            <a:endParaRPr lang="ru-RU"/>
          </a:p>
        </p:txBody>
      </p:sp>
      <p:sp>
        <p:nvSpPr>
          <p:cNvPr id="4" name="Образ слайда 3"/>
          <p:cNvSpPr>
            <a:spLocks noGrp="1" noRot="1" noChangeAspect="1"/>
          </p:cNvSpPr>
          <p:nvPr>
            <p:ph type="sldImg" idx="2"/>
          </p:nvPr>
        </p:nvSpPr>
        <p:spPr>
          <a:xfrm>
            <a:off x="909638"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8180" y="4715153"/>
            <a:ext cx="5425440" cy="4466987"/>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28583"/>
            <a:ext cx="2938780" cy="49633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1451" y="9428583"/>
            <a:ext cx="2938780" cy="496332"/>
          </a:xfrm>
          <a:prstGeom prst="rect">
            <a:avLst/>
          </a:prstGeom>
        </p:spPr>
        <p:txBody>
          <a:bodyPr vert="horz" lIns="91440" tIns="45720" rIns="91440" bIns="45720" rtlCol="0" anchor="b"/>
          <a:lstStyle>
            <a:lvl1pPr algn="r">
              <a:defRPr sz="1200"/>
            </a:lvl1pPr>
          </a:lstStyle>
          <a:p>
            <a:fld id="{BD9EB3E4-959F-47A6-9C13-ED7A5D5E5E65}" type="slidenum">
              <a:rPr lang="ru-RU" smtClean="0"/>
              <a:pPr/>
              <a:t>‹#›</a:t>
            </a:fld>
            <a:endParaRPr lang="ru-RU"/>
          </a:p>
        </p:txBody>
      </p:sp>
    </p:spTree>
    <p:extLst>
      <p:ext uri="{BB962C8B-B14F-4D97-AF65-F5344CB8AC3E}">
        <p14:creationId xmlns:p14="http://schemas.microsoft.com/office/powerpoint/2010/main" val="2250856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D9EB3E4-959F-47A6-9C13-ED7A5D5E5E65}" type="slidenum">
              <a:rPr lang="ru-RU" smtClean="0"/>
              <a:pPr/>
              <a:t>7</a:t>
            </a:fld>
            <a:endParaRPr lang="ru-RU"/>
          </a:p>
        </p:txBody>
      </p:sp>
    </p:spTree>
    <p:extLst>
      <p:ext uri="{BB962C8B-B14F-4D97-AF65-F5344CB8AC3E}">
        <p14:creationId xmlns:p14="http://schemas.microsoft.com/office/powerpoint/2010/main" val="40791533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D9EB3E4-959F-47A6-9C13-ED7A5D5E5E65}" type="slidenum">
              <a:rPr lang="ru-RU" smtClean="0"/>
              <a:pPr/>
              <a:t>17</a:t>
            </a:fld>
            <a:endParaRPr lang="ru-RU"/>
          </a:p>
        </p:txBody>
      </p:sp>
    </p:spTree>
    <p:extLst>
      <p:ext uri="{BB962C8B-B14F-4D97-AF65-F5344CB8AC3E}">
        <p14:creationId xmlns:p14="http://schemas.microsoft.com/office/powerpoint/2010/main" val="3301528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D9EB3E4-959F-47A6-9C13-ED7A5D5E5E65}" type="slidenum">
              <a:rPr lang="ru-RU" smtClean="0"/>
              <a:pPr/>
              <a:t>19</a:t>
            </a:fld>
            <a:endParaRPr lang="ru-RU"/>
          </a:p>
        </p:txBody>
      </p:sp>
    </p:spTree>
    <p:extLst>
      <p:ext uri="{BB962C8B-B14F-4D97-AF65-F5344CB8AC3E}">
        <p14:creationId xmlns:p14="http://schemas.microsoft.com/office/powerpoint/2010/main" val="4217913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0B41ECE4-ABB2-4F96-BA92-C990E98519B9}" type="datetime1">
              <a:rPr lang="ru-RU" smtClean="0"/>
              <a:t>29.09.2022</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D6F87789-79C0-4369-89FF-5E19A7612EE5}"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E5C25F8E-C3A8-4235-BD01-EE1ACAA97434}" type="datetime1">
              <a:rPr lang="ru-RU" smtClean="0"/>
              <a:t>29.09.2022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697FF171-832E-4869-922D-E5CB08275789}" type="datetime1">
              <a:rPr lang="ru-RU" smtClean="0"/>
              <a:t>29.09.2022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4"/>
          </p:nvPr>
        </p:nvSpPr>
        <p:spPr/>
        <p:txBody>
          <a:bodyPr rtlCol="0"/>
          <a:lstStyle/>
          <a:p>
            <a:fld id="{8CA841A6-38A9-4AE5-8EDD-77F38EA7C22C}" type="datetime1">
              <a:rPr lang="ru-RU" smtClean="0"/>
              <a:t>29.09.2022</a:t>
            </a:fld>
            <a:endParaRPr lang="ru-RU"/>
          </a:p>
        </p:txBody>
      </p:sp>
      <p:sp>
        <p:nvSpPr>
          <p:cNvPr id="9" name="Номер слайда 8"/>
          <p:cNvSpPr>
            <a:spLocks noGrp="1"/>
          </p:cNvSpPr>
          <p:nvPr>
            <p:ph type="sldNum" sz="quarter" idx="15"/>
          </p:nvPr>
        </p:nvSpPr>
        <p:spPr/>
        <p:txBody>
          <a:bodyPr rtlCol="0"/>
          <a:lstStyle/>
          <a:p>
            <a:fld id="{D6F87789-79C0-4369-89FF-5E19A7612EE5}"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64DBB4C3-C6A9-43C2-9A0A-D02B284D9606}" type="datetime1">
              <a:rPr lang="ru-RU" smtClean="0"/>
              <a:t>29.09.2022</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D6F87789-79C0-4369-89FF-5E19A7612EE5}"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BE126486-76D2-4727-8BA5-732B6994B5C5}" type="datetime1">
              <a:rPr lang="ru-RU" smtClean="0"/>
              <a:t>29.09.2022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F87789-79C0-4369-89FF-5E19A7612EE5}" type="slidenum">
              <a:rPr lang="ru-RU" smtClean="0"/>
              <a:pPr/>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a:t>Образец заголовка</a:t>
            </a:r>
            <a:endParaRPr kumimoji="0" lang="en-US"/>
          </a:p>
        </p:txBody>
      </p:sp>
      <p:sp>
        <p:nvSpPr>
          <p:cNvPr id="7" name="Дата 6"/>
          <p:cNvSpPr>
            <a:spLocks noGrp="1"/>
          </p:cNvSpPr>
          <p:nvPr>
            <p:ph type="dt" sz="half" idx="10"/>
          </p:nvPr>
        </p:nvSpPr>
        <p:spPr/>
        <p:txBody>
          <a:bodyPr/>
          <a:lstStyle/>
          <a:p>
            <a:fld id="{698AC4B5-E5E4-48B6-B2DD-56C5CE6E58CD}" type="datetime1">
              <a:rPr lang="ru-RU" smtClean="0"/>
              <a:t>29.09.2022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6F87789-79C0-4369-89FF-5E19A7612EE5}" type="slidenum">
              <a:rPr lang="ru-RU" smtClean="0"/>
              <a:pPr/>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6" name="Дата 5"/>
          <p:cNvSpPr>
            <a:spLocks noGrp="1"/>
          </p:cNvSpPr>
          <p:nvPr>
            <p:ph type="dt" sz="half" idx="10"/>
          </p:nvPr>
        </p:nvSpPr>
        <p:spPr/>
        <p:txBody>
          <a:bodyPr rtlCol="0"/>
          <a:lstStyle/>
          <a:p>
            <a:fld id="{BA00AF11-0F10-4DAA-9D79-486E59F53378}" type="datetime1">
              <a:rPr lang="ru-RU" smtClean="0"/>
              <a:t>29.09.2022</a:t>
            </a:fld>
            <a:endParaRPr lang="ru-RU"/>
          </a:p>
        </p:txBody>
      </p:sp>
      <p:sp>
        <p:nvSpPr>
          <p:cNvPr id="7" name="Номер слайда 6"/>
          <p:cNvSpPr>
            <a:spLocks noGrp="1"/>
          </p:cNvSpPr>
          <p:nvPr>
            <p:ph type="sldNum" sz="quarter" idx="11"/>
          </p:nvPr>
        </p:nvSpPr>
        <p:spPr/>
        <p:txBody>
          <a:bodyPr rtlCol="0"/>
          <a:lstStyle/>
          <a:p>
            <a:fld id="{D6F87789-79C0-4369-89FF-5E19A7612EE5}"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5869E12-1157-445D-A2DF-3F219FAA9D90}" type="datetime1">
              <a:rPr lang="ru-RU" smtClean="0"/>
              <a:t>29.09.2022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1" name="Дата 20"/>
          <p:cNvSpPr>
            <a:spLocks noGrp="1"/>
          </p:cNvSpPr>
          <p:nvPr>
            <p:ph type="dt" sz="half" idx="14"/>
          </p:nvPr>
        </p:nvSpPr>
        <p:spPr/>
        <p:txBody>
          <a:bodyPr rtlCol="0"/>
          <a:lstStyle/>
          <a:p>
            <a:fld id="{254F01D8-67B5-489B-A243-72DA8A8DA529}" type="datetime1">
              <a:rPr lang="ru-RU" smtClean="0"/>
              <a:t>29.09.2022</a:t>
            </a:fld>
            <a:endParaRPr lang="ru-RU"/>
          </a:p>
        </p:txBody>
      </p:sp>
      <p:sp>
        <p:nvSpPr>
          <p:cNvPr id="22" name="Номер слайда 21"/>
          <p:cNvSpPr>
            <a:spLocks noGrp="1"/>
          </p:cNvSpPr>
          <p:nvPr>
            <p:ph type="sldNum" sz="quarter" idx="15"/>
          </p:nvPr>
        </p:nvSpPr>
        <p:spPr/>
        <p:txBody>
          <a:bodyPr rtlCol="0"/>
          <a:lstStyle/>
          <a:p>
            <a:fld id="{D6F87789-79C0-4369-89FF-5E19A7612EE5}"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EEC5234B-A3C9-46B4-B874-77CC4591058E}" type="datetime1">
              <a:rPr lang="ru-RU" smtClean="0"/>
              <a:t>29.09.2022</a:t>
            </a:fld>
            <a:endParaRPr lang="ru-RU"/>
          </a:p>
        </p:txBody>
      </p:sp>
      <p:sp>
        <p:nvSpPr>
          <p:cNvPr id="18" name="Номер слайда 17"/>
          <p:cNvSpPr>
            <a:spLocks noGrp="1"/>
          </p:cNvSpPr>
          <p:nvPr>
            <p:ph type="sldNum" sz="quarter" idx="11"/>
          </p:nvPr>
        </p:nvSpPr>
        <p:spPr/>
        <p:txBody>
          <a:bodyPr rtlCol="0"/>
          <a:lstStyle/>
          <a:p>
            <a:fld id="{D6F87789-79C0-4369-89FF-5E19A7612EE5}"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BC1BD55-643C-4204-BC5A-F5FFA5E84B7A}" type="datetime1">
              <a:rPr lang="ru-RU" smtClean="0"/>
              <a:t>29.09.2022</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6F87789-79C0-4369-89FF-5E19A7612EE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21C39B-038E-4CE8-BD6E-6347885CE84E}"/>
              </a:ext>
            </a:extLst>
          </p:cNvPr>
          <p:cNvSpPr>
            <a:spLocks noGrp="1"/>
          </p:cNvSpPr>
          <p:nvPr>
            <p:ph type="title"/>
          </p:nvPr>
        </p:nvSpPr>
        <p:spPr>
          <a:xfrm>
            <a:off x="1763688" y="274638"/>
            <a:ext cx="6161112" cy="778098"/>
          </a:xfrm>
        </p:spPr>
        <p:txBody>
          <a:bodyPr>
            <a:normAutofit/>
          </a:bodyPr>
          <a:lstStyle/>
          <a:p>
            <a:pPr marL="0" marR="0" lvl="0" indent="0" algn="ctr" defTabSz="914400" rtl="0" eaLnBrk="1" fontAlgn="auto" latinLnBrk="0" hangingPunct="1">
              <a:lnSpc>
                <a:spcPct val="100000"/>
              </a:lnSpc>
              <a:spcBef>
                <a:spcPts val="0"/>
              </a:spcBef>
              <a:spcAft>
                <a:spcPts val="0"/>
              </a:spcAft>
              <a:tabLst/>
              <a:defRPr/>
            </a:pPr>
            <a:r>
              <a:rPr lang="kk-KZ" sz="2000" kern="0" cap="none" dirty="0">
                <a:solidFill>
                  <a:schemeClr val="tx1"/>
                </a:solidFill>
                <a:latin typeface="Times New Roman"/>
                <a:ea typeface="Times New Roman"/>
                <a:cs typeface="Times New Roman"/>
                <a:sym typeface="Times New Roman"/>
              </a:rPr>
              <a:t>Ә</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л-Фараби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атындағы</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Қазақ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ұлттық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университеті</a:t>
            </a:r>
            <a:b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br>
            <a:r>
              <a:rPr lang="ru-RU" sz="2000" kern="0" cap="none" dirty="0">
                <a:solidFill>
                  <a:schemeClr val="tx1"/>
                </a:solidFill>
                <a:latin typeface="Times New Roman"/>
                <a:ea typeface="Times New Roman"/>
                <a:cs typeface="Times New Roman"/>
                <a:sym typeface="Times New Roman"/>
              </a:rPr>
              <a:t>Х</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имия</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және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химиялық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технология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факультеті</a:t>
            </a:r>
            <a:endParaRPr lang="ru-RU" sz="2000" dirty="0">
              <a:solidFill>
                <a:schemeClr val="tx1"/>
              </a:solidFill>
            </a:endParaRPr>
          </a:p>
        </p:txBody>
      </p:sp>
      <p:sp>
        <p:nvSpPr>
          <p:cNvPr id="3" name="Объект 2">
            <a:extLst>
              <a:ext uri="{FF2B5EF4-FFF2-40B4-BE49-F238E27FC236}">
                <a16:creationId xmlns:a16="http://schemas.microsoft.com/office/drawing/2014/main" id="{DB0BD90E-5A96-4146-A865-D8E252CC9F96}"/>
              </a:ext>
            </a:extLst>
          </p:cNvPr>
          <p:cNvSpPr>
            <a:spLocks noGrp="1"/>
          </p:cNvSpPr>
          <p:nvPr>
            <p:ph sz="quarter" idx="1"/>
          </p:nvPr>
        </p:nvSpPr>
        <p:spPr>
          <a:xfrm>
            <a:off x="467544" y="1268760"/>
            <a:ext cx="7889304" cy="5061176"/>
          </a:xfrm>
        </p:spPr>
        <p:txBody>
          <a:bodyPr>
            <a:normAutofit fontScale="85000" lnSpcReduction="20000"/>
          </a:bodyPr>
          <a:lstStyle/>
          <a:p>
            <a:pPr marL="0" marR="0" lvl="0" indent="0" algn="ctr" defTabSz="914400" rtl="0" eaLnBrk="1" fontAlgn="auto" latinLnBrk="0" hangingPunct="1">
              <a:lnSpc>
                <a:spcPct val="90000"/>
              </a:lnSpc>
              <a:spcBef>
                <a:spcPts val="0"/>
              </a:spcBef>
              <a:spcAft>
                <a:spcPts val="0"/>
              </a:spcAft>
              <a:buClr>
                <a:srgbClr val="2A3990"/>
              </a:buClr>
              <a:buSzPts val="1100"/>
              <a:buFont typeface="Arial"/>
              <a:buNone/>
              <a:tabLst/>
              <a:defRPr/>
            </a:pPr>
            <a:endParaRPr kumimoji="0" lang="ru-RU" sz="32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indent="0" algn="just">
              <a:lnSpc>
                <a:spcPct val="107000"/>
              </a:lnSpc>
              <a:spcAft>
                <a:spcPts val="800"/>
              </a:spcAft>
              <a:buNone/>
            </a:pPr>
            <a:r>
              <a:rPr lang="kk-KZ" sz="3600" dirty="0">
                <a:effectLst/>
                <a:latin typeface="Times New Roman" panose="02020603050405020304" pitchFamily="18" charset="0"/>
                <a:ea typeface="Calibri" panose="020F0502020204030204" pitchFamily="34" charset="0"/>
                <a:cs typeface="Times New Roman" panose="02020603050405020304" pitchFamily="18" charset="0"/>
              </a:rPr>
              <a:t>    Қышқылдар мен негіздердің теориялары. Бренстед-Лоуридің протолиттік теориясы. Еріткіштердің жіктелуі. Автопротолиз, оның константасы. Еріткіштің нивелирлеу және дифференцирлеу әсері. Қосылыстардың рН-ы.</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a:p>
            <a:endParaRPr lang="ru-RU" dirty="0"/>
          </a:p>
          <a:p>
            <a:endParaRPr lang="ru-RU" dirty="0"/>
          </a:p>
          <a:p>
            <a:endParaRPr lang="ru-RU" dirty="0"/>
          </a:p>
          <a:p>
            <a:pPr marL="0" indent="0">
              <a:buNone/>
            </a:pPr>
            <a:r>
              <a:rPr lang="ru-RU" sz="2100" dirty="0"/>
              <a:t>                                                      Д</a:t>
            </a:r>
            <a:r>
              <a:rPr lang="kk-KZ" sz="2100" dirty="0"/>
              <a:t>әріскер </a:t>
            </a:r>
            <a:r>
              <a:rPr lang="ru-RU" sz="2100" dirty="0"/>
              <a:t>- Исмаилова А.Г.</a:t>
            </a:r>
          </a:p>
          <a:p>
            <a:endParaRPr lang="ru-RU" dirty="0"/>
          </a:p>
        </p:txBody>
      </p:sp>
    </p:spTree>
    <p:extLst>
      <p:ext uri="{BB962C8B-B14F-4D97-AF65-F5344CB8AC3E}">
        <p14:creationId xmlns:p14="http://schemas.microsoft.com/office/powerpoint/2010/main" val="2970904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0B651D5-5A68-4411-B0D1-99BD91A2EE9B}"/>
              </a:ext>
            </a:extLst>
          </p:cNvPr>
          <p:cNvSpPr>
            <a:spLocks noGrp="1"/>
          </p:cNvSpPr>
          <p:nvPr>
            <p:ph sz="quarter" idx="1"/>
          </p:nvPr>
        </p:nvSpPr>
        <p:spPr>
          <a:xfrm>
            <a:off x="457200" y="332656"/>
            <a:ext cx="7859216" cy="6141296"/>
          </a:xfrm>
        </p:spPr>
        <p:txBody>
          <a:bodyPr>
            <a:normAutofit lnSpcReduction="10000"/>
          </a:bodyPr>
          <a:lstStyle/>
          <a:p>
            <a:pPr indent="0" algn="just">
              <a:buNone/>
            </a:pPr>
            <a:r>
              <a:rPr lang="kk-KZ" sz="2400" kern="1200" dirty="0">
                <a:solidFill>
                  <a:srgbClr val="000000"/>
                </a:solidFill>
                <a:effectLst/>
                <a:latin typeface="Times New Roman" panose="02020603050405020304" pitchFamily="18" charset="0"/>
                <a:ea typeface="Calibri" panose="020F0502020204030204" pitchFamily="34" charset="0"/>
              </a:rPr>
              <a:t>Амфипротты судың молекуласы бір мезгілде әлсіз қышқыл және әлсіз негіз қасиетін көрсетеді. Су протолизденгенде қатарласқан күшті қышқыл – сольватталған протон H</a:t>
            </a:r>
            <a:r>
              <a:rPr lang="kk-KZ" sz="2400" kern="1200" baseline="-25000" dirty="0">
                <a:solidFill>
                  <a:srgbClr val="000000"/>
                </a:solidFill>
                <a:effectLst/>
                <a:latin typeface="Times New Roman" panose="02020603050405020304" pitchFamily="18" charset="0"/>
                <a:ea typeface="Calibri" panose="020F0502020204030204" pitchFamily="34" charset="0"/>
              </a:rPr>
              <a:t>3</a:t>
            </a:r>
            <a:r>
              <a:rPr lang="kk-KZ" sz="2400" kern="1200" dirty="0">
                <a:solidFill>
                  <a:srgbClr val="000000"/>
                </a:solidFill>
                <a:effectLst/>
                <a:latin typeface="Times New Roman" panose="02020603050405020304" pitchFamily="18" charset="0"/>
                <a:ea typeface="Calibri" panose="020F0502020204030204" pitchFamily="34" charset="0"/>
              </a:rPr>
              <a:t>O</a:t>
            </a:r>
            <a:r>
              <a:rPr lang="kk-KZ" sz="2400" kern="1200" baseline="30000" dirty="0">
                <a:solidFill>
                  <a:srgbClr val="000000"/>
                </a:solidFill>
                <a:effectLst/>
                <a:latin typeface="Times New Roman" panose="02020603050405020304" pitchFamily="18" charset="0"/>
                <a:ea typeface="Calibri" panose="020F0502020204030204" pitchFamily="34" charset="0"/>
              </a:rPr>
              <a:t>+ </a:t>
            </a:r>
            <a:r>
              <a:rPr lang="kk-KZ" sz="2400" kern="1200" dirty="0">
                <a:solidFill>
                  <a:srgbClr val="000000"/>
                </a:solidFill>
                <a:effectLst/>
                <a:latin typeface="Times New Roman" panose="02020603050405020304" pitchFamily="18" charset="0"/>
                <a:ea typeface="Calibri" panose="020F0502020204030204" pitchFamily="34" charset="0"/>
              </a:rPr>
              <a:t>және қатарласқан күшті негіз-гидроксид ОH</a:t>
            </a:r>
            <a:r>
              <a:rPr lang="kk-KZ" sz="2400" kern="1200" baseline="30000" dirty="0">
                <a:solidFill>
                  <a:srgbClr val="000000"/>
                </a:solidFill>
                <a:effectLst/>
                <a:latin typeface="Times New Roman" panose="02020603050405020304" pitchFamily="18" charset="0"/>
                <a:ea typeface="Calibri" panose="020F0502020204030204" pitchFamily="34" charset="0"/>
              </a:rPr>
              <a:t>- </a:t>
            </a:r>
            <a:r>
              <a:rPr lang="kk-KZ" sz="2400" kern="1200" dirty="0">
                <a:solidFill>
                  <a:srgbClr val="000000"/>
                </a:solidFill>
                <a:effectLst/>
                <a:latin typeface="Times New Roman" panose="02020603050405020304" pitchFamily="18" charset="0"/>
                <a:ea typeface="Calibri" panose="020F0502020204030204" pitchFamily="34" charset="0"/>
              </a:rPr>
              <a:t>пайда болады.</a:t>
            </a:r>
            <a:endParaRPr lang="ru-RU" sz="2000" dirty="0">
              <a:effectLst/>
              <a:latin typeface="Times New Roman" panose="02020603050405020304" pitchFamily="18" charset="0"/>
              <a:ea typeface="Times New Roman" panose="02020603050405020304" pitchFamily="18" charset="0"/>
            </a:endParaRPr>
          </a:p>
          <a:p>
            <a:pPr indent="450215" algn="just"/>
            <a:r>
              <a:rPr lang="kk-KZ" sz="2400" kern="1200" dirty="0">
                <a:solidFill>
                  <a:srgbClr val="000000"/>
                </a:solidFill>
                <a:effectLst/>
                <a:latin typeface="Times New Roman" panose="02020603050405020304" pitchFamily="18" charset="0"/>
                <a:ea typeface="Calibri" panose="020F0502020204030204" pitchFamily="34" charset="0"/>
              </a:rPr>
              <a:t>H</a:t>
            </a:r>
            <a:r>
              <a:rPr lang="kk-KZ" sz="2400" kern="1200" baseline="-25000" dirty="0">
                <a:solidFill>
                  <a:srgbClr val="000000"/>
                </a:solidFill>
                <a:effectLst/>
                <a:latin typeface="Times New Roman" panose="02020603050405020304" pitchFamily="18" charset="0"/>
                <a:ea typeface="Calibri" panose="020F0502020204030204" pitchFamily="34" charset="0"/>
              </a:rPr>
              <a:t>2</a:t>
            </a:r>
            <a:r>
              <a:rPr lang="kk-KZ" sz="2400" kern="1200" dirty="0">
                <a:solidFill>
                  <a:srgbClr val="000000"/>
                </a:solidFill>
                <a:effectLst/>
                <a:latin typeface="Times New Roman" panose="02020603050405020304" pitchFamily="18" charset="0"/>
                <a:ea typeface="Calibri" panose="020F0502020204030204" pitchFamily="34" charset="0"/>
              </a:rPr>
              <a:t>O + H</a:t>
            </a:r>
            <a:r>
              <a:rPr lang="kk-KZ" sz="2400" kern="1200" baseline="-25000" dirty="0">
                <a:solidFill>
                  <a:srgbClr val="000000"/>
                </a:solidFill>
                <a:effectLst/>
                <a:latin typeface="Times New Roman" panose="02020603050405020304" pitchFamily="18" charset="0"/>
                <a:ea typeface="Calibri" panose="020F0502020204030204" pitchFamily="34" charset="0"/>
              </a:rPr>
              <a:t>2</a:t>
            </a:r>
            <a:r>
              <a:rPr lang="kk-KZ" sz="2400" kern="1200" dirty="0">
                <a:solidFill>
                  <a:srgbClr val="000000"/>
                </a:solidFill>
                <a:effectLst/>
                <a:latin typeface="Times New Roman" panose="02020603050405020304" pitchFamily="18" charset="0"/>
                <a:ea typeface="Calibri" panose="020F0502020204030204" pitchFamily="34" charset="0"/>
              </a:rPr>
              <a:t>O ↔ ОН</a:t>
            </a:r>
            <a:r>
              <a:rPr lang="kk-KZ" sz="2400" kern="1200" baseline="30000" dirty="0">
                <a:solidFill>
                  <a:srgbClr val="000000"/>
                </a:solidFill>
                <a:effectLst/>
                <a:latin typeface="Times New Roman" panose="02020603050405020304" pitchFamily="18" charset="0"/>
                <a:ea typeface="Calibri" panose="020F0502020204030204" pitchFamily="34" charset="0"/>
              </a:rPr>
              <a:t>- </a:t>
            </a:r>
            <a:r>
              <a:rPr lang="kk-KZ" sz="2400" kern="1200" dirty="0">
                <a:solidFill>
                  <a:srgbClr val="000000"/>
                </a:solidFill>
                <a:effectLst/>
                <a:latin typeface="Times New Roman" panose="02020603050405020304" pitchFamily="18" charset="0"/>
                <a:ea typeface="Calibri" panose="020F0502020204030204" pitchFamily="34" charset="0"/>
              </a:rPr>
              <a:t> + H</a:t>
            </a:r>
            <a:r>
              <a:rPr lang="kk-KZ" sz="2400" kern="1200" baseline="-25000" dirty="0">
                <a:solidFill>
                  <a:srgbClr val="000000"/>
                </a:solidFill>
                <a:effectLst/>
                <a:latin typeface="Times New Roman" panose="02020603050405020304" pitchFamily="18" charset="0"/>
                <a:ea typeface="Calibri" panose="020F0502020204030204" pitchFamily="34" charset="0"/>
              </a:rPr>
              <a:t>3</a:t>
            </a:r>
            <a:r>
              <a:rPr lang="kk-KZ" sz="2400" kern="1200" dirty="0">
                <a:solidFill>
                  <a:srgbClr val="000000"/>
                </a:solidFill>
                <a:effectLst/>
                <a:latin typeface="Times New Roman" panose="02020603050405020304" pitchFamily="18" charset="0"/>
                <a:ea typeface="Calibri" panose="020F0502020204030204" pitchFamily="34" charset="0"/>
              </a:rPr>
              <a:t>O</a:t>
            </a:r>
            <a:r>
              <a:rPr lang="kk-KZ" sz="2400" kern="1200" baseline="30000" dirty="0">
                <a:solidFill>
                  <a:srgbClr val="000000"/>
                </a:solidFill>
                <a:effectLst/>
                <a:latin typeface="Times New Roman" panose="02020603050405020304" pitchFamily="18" charset="0"/>
                <a:ea typeface="Calibri" panose="020F0502020204030204" pitchFamily="34" charset="0"/>
              </a:rPr>
              <a:t>+ </a:t>
            </a:r>
            <a:endParaRPr lang="ru-RU" sz="2000" dirty="0">
              <a:effectLst/>
              <a:latin typeface="Times New Roman" panose="02020603050405020304" pitchFamily="18" charset="0"/>
              <a:ea typeface="Times New Roman" panose="02020603050405020304" pitchFamily="18" charset="0"/>
            </a:endParaRPr>
          </a:p>
          <a:p>
            <a:pPr indent="450215" algn="just">
              <a:lnSpc>
                <a:spcPct val="107000"/>
              </a:lnSpc>
              <a:spcAft>
                <a:spcPts val="800"/>
              </a:spcAft>
            </a:pP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Күшті қышқыл суда ерігенде ол еріткіштің молекуласымен реакцияласу нәтижесінде толық гидроксоний ионына айналады: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r>
              <a:rPr lang="kk-KZ" sz="2400" kern="1200" dirty="0">
                <a:solidFill>
                  <a:srgbClr val="000000"/>
                </a:solidFill>
                <a:effectLst/>
                <a:latin typeface="Times New Roman" panose="02020603050405020304" pitchFamily="18" charset="0"/>
                <a:ea typeface="Calibri" panose="020F0502020204030204" pitchFamily="34" charset="0"/>
              </a:rPr>
              <a:t>HClO</a:t>
            </a:r>
            <a:r>
              <a:rPr lang="kk-KZ" sz="2400" kern="1200" baseline="-25000" dirty="0">
                <a:solidFill>
                  <a:srgbClr val="000000"/>
                </a:solidFill>
                <a:effectLst/>
                <a:latin typeface="Times New Roman" panose="02020603050405020304" pitchFamily="18" charset="0"/>
                <a:ea typeface="Calibri" panose="020F0502020204030204" pitchFamily="34" charset="0"/>
              </a:rPr>
              <a:t>4 </a:t>
            </a:r>
            <a:r>
              <a:rPr lang="kk-KZ" sz="2400" kern="1200" dirty="0">
                <a:solidFill>
                  <a:srgbClr val="000000"/>
                </a:solidFill>
                <a:effectLst/>
                <a:latin typeface="Times New Roman" panose="02020603050405020304" pitchFamily="18" charset="0"/>
                <a:ea typeface="Calibri" panose="020F0502020204030204" pitchFamily="34" charset="0"/>
              </a:rPr>
              <a:t>+ H</a:t>
            </a:r>
            <a:r>
              <a:rPr lang="kk-KZ" sz="2400" kern="1200" baseline="-25000" dirty="0">
                <a:solidFill>
                  <a:srgbClr val="000000"/>
                </a:solidFill>
                <a:effectLst/>
                <a:latin typeface="Times New Roman" panose="02020603050405020304" pitchFamily="18" charset="0"/>
                <a:ea typeface="Calibri" panose="020F0502020204030204" pitchFamily="34" charset="0"/>
              </a:rPr>
              <a:t>2</a:t>
            </a:r>
            <a:r>
              <a:rPr lang="kk-KZ" sz="2400" kern="1200" dirty="0">
                <a:solidFill>
                  <a:srgbClr val="000000"/>
                </a:solidFill>
                <a:effectLst/>
                <a:latin typeface="Times New Roman" panose="02020603050405020304" pitchFamily="18" charset="0"/>
                <a:ea typeface="Calibri" panose="020F0502020204030204" pitchFamily="34" charset="0"/>
              </a:rPr>
              <a:t>O ↔ H</a:t>
            </a:r>
            <a:r>
              <a:rPr lang="kk-KZ" sz="2400" kern="1200" baseline="-25000" dirty="0">
                <a:solidFill>
                  <a:srgbClr val="000000"/>
                </a:solidFill>
                <a:effectLst/>
                <a:latin typeface="Times New Roman" panose="02020603050405020304" pitchFamily="18" charset="0"/>
                <a:ea typeface="Calibri" panose="020F0502020204030204" pitchFamily="34" charset="0"/>
              </a:rPr>
              <a:t>3</a:t>
            </a:r>
            <a:r>
              <a:rPr lang="kk-KZ" sz="2400" kern="1200" dirty="0">
                <a:solidFill>
                  <a:srgbClr val="000000"/>
                </a:solidFill>
                <a:effectLst/>
                <a:latin typeface="Times New Roman" panose="02020603050405020304" pitchFamily="18" charset="0"/>
                <a:ea typeface="Calibri" panose="020F0502020204030204" pitchFamily="34" charset="0"/>
              </a:rPr>
              <a:t>O</a:t>
            </a:r>
            <a:r>
              <a:rPr lang="kk-KZ" sz="2400" kern="1200" baseline="30000" dirty="0">
                <a:solidFill>
                  <a:srgbClr val="000000"/>
                </a:solidFill>
                <a:effectLst/>
                <a:latin typeface="Times New Roman" panose="02020603050405020304" pitchFamily="18" charset="0"/>
                <a:ea typeface="Calibri" panose="020F0502020204030204" pitchFamily="34" charset="0"/>
              </a:rPr>
              <a:t>+ </a:t>
            </a:r>
            <a:r>
              <a:rPr lang="kk-KZ" sz="2400" kern="1200" dirty="0">
                <a:solidFill>
                  <a:srgbClr val="000000"/>
                </a:solidFill>
                <a:effectLst/>
                <a:latin typeface="Times New Roman" panose="02020603050405020304" pitchFamily="18" charset="0"/>
                <a:ea typeface="Calibri" panose="020F0502020204030204" pitchFamily="34" charset="0"/>
              </a:rPr>
              <a:t>+ ClO</a:t>
            </a:r>
            <a:r>
              <a:rPr lang="kk-KZ" sz="2400" kern="1200" baseline="-25000" dirty="0">
                <a:solidFill>
                  <a:srgbClr val="000000"/>
                </a:solidFill>
                <a:effectLst/>
                <a:latin typeface="Times New Roman" panose="02020603050405020304" pitchFamily="18" charset="0"/>
                <a:ea typeface="Calibri" panose="020F0502020204030204" pitchFamily="34" charset="0"/>
              </a:rPr>
              <a:t>4</a:t>
            </a:r>
            <a:r>
              <a:rPr lang="kk-KZ" sz="2400" kern="1200" baseline="30000" dirty="0">
                <a:solidFill>
                  <a:srgbClr val="000000"/>
                </a:solidFill>
                <a:effectLst/>
                <a:latin typeface="Times New Roman" panose="02020603050405020304" pitchFamily="18" charset="0"/>
                <a:ea typeface="Calibri" panose="020F0502020204030204" pitchFamily="34" charset="0"/>
              </a:rPr>
              <a:t>- </a:t>
            </a:r>
            <a:endParaRPr lang="ru-RU" sz="2000" dirty="0">
              <a:effectLst/>
              <a:latin typeface="Times New Roman" panose="02020603050405020304" pitchFamily="18" charset="0"/>
              <a:ea typeface="Times New Roman" panose="02020603050405020304" pitchFamily="18" charset="0"/>
            </a:endParaRPr>
          </a:p>
          <a:p>
            <a:pPr indent="0" algn="just">
              <a:buNone/>
            </a:pPr>
            <a:r>
              <a:rPr lang="kk-KZ" sz="2400" kern="1200" dirty="0">
                <a:solidFill>
                  <a:srgbClr val="000000"/>
                </a:solidFill>
                <a:effectLst/>
                <a:latin typeface="Times New Roman" panose="02020603050405020304" pitchFamily="18" charset="0"/>
                <a:ea typeface="Calibri" panose="020F0502020204030204" pitchFamily="34" charset="0"/>
              </a:rPr>
              <a:t>Сондықтан хлор қышқылының күші амфипротты еріткіш судағы гидроксоний ионының қышқылдық күшімен шектеледі. Н</a:t>
            </a:r>
            <a:r>
              <a:rPr lang="kk-KZ" sz="2400" kern="1200" baseline="-25000" dirty="0">
                <a:solidFill>
                  <a:srgbClr val="000000"/>
                </a:solidFill>
                <a:effectLst/>
                <a:latin typeface="Times New Roman" panose="02020603050405020304" pitchFamily="18" charset="0"/>
                <a:ea typeface="Calibri" panose="020F0502020204030204" pitchFamily="34" charset="0"/>
              </a:rPr>
              <a:t>3</a:t>
            </a:r>
            <a:r>
              <a:rPr lang="kk-KZ" sz="2400" kern="1200" dirty="0">
                <a:solidFill>
                  <a:srgbClr val="000000"/>
                </a:solidFill>
                <a:effectLst/>
                <a:latin typeface="Times New Roman" panose="02020603050405020304" pitchFamily="18" charset="0"/>
                <a:ea typeface="Calibri" panose="020F0502020204030204" pitchFamily="34" charset="0"/>
              </a:rPr>
              <a:t>О</a:t>
            </a:r>
            <a:r>
              <a:rPr lang="kk-KZ" sz="2400" kern="1200" baseline="30000" dirty="0">
                <a:solidFill>
                  <a:srgbClr val="000000"/>
                </a:solidFill>
                <a:effectLst/>
                <a:latin typeface="Times New Roman" panose="02020603050405020304" pitchFamily="18" charset="0"/>
                <a:ea typeface="Calibri" panose="020F0502020204030204" pitchFamily="34" charset="0"/>
              </a:rPr>
              <a:t>+</a:t>
            </a:r>
            <a:r>
              <a:rPr lang="kk-KZ" sz="2400" kern="1200" dirty="0">
                <a:solidFill>
                  <a:srgbClr val="000000"/>
                </a:solidFill>
                <a:effectLst/>
                <a:latin typeface="Times New Roman" panose="02020603050405020304" pitchFamily="18" charset="0"/>
                <a:ea typeface="Calibri" panose="020F0502020204030204" pitchFamily="34" charset="0"/>
              </a:rPr>
              <a:t> – сулы ертіндідегі ең күшті қышқыл. Сол сияқты күшті негіз суда ерігенде негіздің күші гидроксил ионының күшіне сәйкес болады. Судағы ерітіндідегі ең күшті негіз ОН</a:t>
            </a:r>
            <a:r>
              <a:rPr lang="kk-KZ" sz="2400" kern="1200" baseline="30000" dirty="0">
                <a:solidFill>
                  <a:srgbClr val="000000"/>
                </a:solidFill>
                <a:effectLst/>
                <a:latin typeface="Times New Roman" panose="02020603050405020304" pitchFamily="18" charset="0"/>
                <a:ea typeface="Calibri" panose="020F0502020204030204" pitchFamily="34" charset="0"/>
              </a:rPr>
              <a:t>-</a:t>
            </a:r>
            <a:r>
              <a:rPr lang="kk-KZ" sz="2400" kern="1200" dirty="0">
                <a:solidFill>
                  <a:srgbClr val="000000"/>
                </a:solidFill>
                <a:effectLst/>
                <a:latin typeface="Times New Roman" panose="02020603050405020304" pitchFamily="18" charset="0"/>
                <a:ea typeface="Calibri" panose="020F0502020204030204" pitchFamily="34" charset="0"/>
              </a:rPr>
              <a:t>-иондары. </a:t>
            </a:r>
            <a:endParaRPr lang="ru-RU" sz="2000" dirty="0">
              <a:effectLst/>
              <a:latin typeface="Times New Roman" panose="02020603050405020304" pitchFamily="18" charset="0"/>
              <a:ea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8A2430B5-8F45-42C3-AED5-6D60D81FA72B}"/>
              </a:ext>
            </a:extLst>
          </p:cNvPr>
          <p:cNvSpPr>
            <a:spLocks noGrp="1"/>
          </p:cNvSpPr>
          <p:nvPr>
            <p:ph type="sldNum" sz="quarter" idx="15"/>
          </p:nvPr>
        </p:nvSpPr>
        <p:spPr/>
        <p:txBody>
          <a:bodyPr/>
          <a:lstStyle/>
          <a:p>
            <a:fld id="{D6F87789-79C0-4369-89FF-5E19A7612EE5}" type="slidenum">
              <a:rPr lang="ru-RU" smtClean="0"/>
              <a:pPr/>
              <a:t>10</a:t>
            </a:fld>
            <a:endParaRPr lang="ru-RU"/>
          </a:p>
        </p:txBody>
      </p:sp>
    </p:spTree>
    <p:extLst>
      <p:ext uri="{BB962C8B-B14F-4D97-AF65-F5344CB8AC3E}">
        <p14:creationId xmlns:p14="http://schemas.microsoft.com/office/powerpoint/2010/main" val="408759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13F45F3-1D52-4898-9866-D8F4A16300F4}"/>
              </a:ext>
            </a:extLst>
          </p:cNvPr>
          <p:cNvSpPr>
            <a:spLocks noGrp="1"/>
          </p:cNvSpPr>
          <p:nvPr>
            <p:ph sz="quarter" idx="1"/>
          </p:nvPr>
        </p:nvSpPr>
        <p:spPr>
          <a:xfrm>
            <a:off x="457200" y="404664"/>
            <a:ext cx="8003232" cy="6069288"/>
          </a:xfrm>
        </p:spPr>
        <p:txBody>
          <a:bodyPr/>
          <a:lstStyle/>
          <a:p>
            <a:pPr indent="450215" algn="just"/>
            <a:endParaRPr lang="kk-KZ" sz="2400" kern="1200" dirty="0">
              <a:solidFill>
                <a:srgbClr val="000000"/>
              </a:solidFill>
              <a:effectLst/>
              <a:latin typeface="Times New Roman" panose="02020603050405020304" pitchFamily="18" charset="0"/>
              <a:ea typeface="Calibri" panose="020F0502020204030204" pitchFamily="34" charset="0"/>
            </a:endParaRPr>
          </a:p>
          <a:p>
            <a:pPr indent="450215" algn="just"/>
            <a:r>
              <a:rPr lang="kk-KZ" sz="2800" kern="1200" dirty="0">
                <a:solidFill>
                  <a:srgbClr val="000000"/>
                </a:solidFill>
                <a:effectLst/>
                <a:latin typeface="Times New Roman" panose="02020603050405020304" pitchFamily="18" charset="0"/>
                <a:ea typeface="Calibri" panose="020F0502020204030204" pitchFamily="34" charset="0"/>
              </a:rPr>
              <a:t>Осыған сәйкес НСІ, НСІО</a:t>
            </a:r>
            <a:r>
              <a:rPr lang="kk-KZ" sz="2800" kern="1200" baseline="-25000" dirty="0">
                <a:solidFill>
                  <a:srgbClr val="000000"/>
                </a:solidFill>
                <a:effectLst/>
                <a:latin typeface="Times New Roman" panose="02020603050405020304" pitchFamily="18" charset="0"/>
                <a:ea typeface="Calibri" panose="020F0502020204030204" pitchFamily="34" charset="0"/>
              </a:rPr>
              <a:t>4</a:t>
            </a:r>
            <a:r>
              <a:rPr lang="kk-KZ" sz="2800" kern="1200" dirty="0">
                <a:solidFill>
                  <a:srgbClr val="000000"/>
                </a:solidFill>
                <a:effectLst/>
                <a:latin typeface="Times New Roman" panose="02020603050405020304" pitchFamily="18" charset="0"/>
                <a:ea typeface="Calibri" panose="020F0502020204030204" pitchFamily="34" charset="0"/>
              </a:rPr>
              <a:t>, Н</a:t>
            </a:r>
            <a:r>
              <a:rPr lang="kk-KZ" sz="2800" kern="1200" baseline="-25000" dirty="0">
                <a:solidFill>
                  <a:srgbClr val="000000"/>
                </a:solidFill>
                <a:effectLst/>
                <a:latin typeface="Times New Roman" panose="02020603050405020304" pitchFamily="18" charset="0"/>
                <a:ea typeface="Calibri" panose="020F0502020204030204" pitchFamily="34" charset="0"/>
              </a:rPr>
              <a:t>2</a:t>
            </a:r>
            <a:r>
              <a:rPr lang="kk-KZ" sz="2800" kern="1200" dirty="0">
                <a:solidFill>
                  <a:srgbClr val="000000"/>
                </a:solidFill>
                <a:effectLst/>
                <a:latin typeface="Times New Roman" panose="02020603050405020304" pitchFamily="18" charset="0"/>
                <a:ea typeface="Calibri" panose="020F0502020204030204" pitchFamily="34" charset="0"/>
              </a:rPr>
              <a:t>SО</a:t>
            </a:r>
            <a:r>
              <a:rPr lang="kk-KZ" sz="2800" kern="1200" baseline="-25000" dirty="0">
                <a:solidFill>
                  <a:srgbClr val="000000"/>
                </a:solidFill>
                <a:effectLst/>
                <a:latin typeface="Times New Roman" panose="02020603050405020304" pitchFamily="18" charset="0"/>
                <a:ea typeface="Calibri" panose="020F0502020204030204" pitchFamily="34" charset="0"/>
              </a:rPr>
              <a:t>4 </a:t>
            </a:r>
            <a:r>
              <a:rPr lang="kk-KZ" sz="2800" kern="1200" dirty="0">
                <a:solidFill>
                  <a:srgbClr val="000000"/>
                </a:solidFill>
                <a:effectLst/>
                <a:latin typeface="Times New Roman" panose="02020603050405020304" pitchFamily="18" charset="0"/>
                <a:ea typeface="Calibri" panose="020F0502020204030204" pitchFamily="34" charset="0"/>
              </a:rPr>
              <a:t>т.б. сияқты толық ионизацияланатын күшті қышқылдардың судағы қышқылдығы бір-біріне тең, себебі олардың күші Н</a:t>
            </a:r>
            <a:r>
              <a:rPr lang="kk-KZ" sz="2800" kern="1200" baseline="-25000" dirty="0">
                <a:solidFill>
                  <a:srgbClr val="000000"/>
                </a:solidFill>
                <a:effectLst/>
                <a:latin typeface="Times New Roman" panose="02020603050405020304" pitchFamily="18" charset="0"/>
                <a:ea typeface="Calibri" panose="020F0502020204030204" pitchFamily="34" charset="0"/>
              </a:rPr>
              <a:t>3</a:t>
            </a:r>
            <a:r>
              <a:rPr lang="kk-KZ" sz="2800" kern="1200" dirty="0">
                <a:solidFill>
                  <a:srgbClr val="000000"/>
                </a:solidFill>
                <a:effectLst/>
                <a:latin typeface="Times New Roman" panose="02020603050405020304" pitchFamily="18" charset="0"/>
                <a:ea typeface="Calibri" panose="020F0502020204030204" pitchFamily="34" charset="0"/>
              </a:rPr>
              <a:t>О</a:t>
            </a:r>
            <a:r>
              <a:rPr lang="kk-KZ" sz="2800" kern="1200" baseline="30000" dirty="0">
                <a:solidFill>
                  <a:srgbClr val="000000"/>
                </a:solidFill>
                <a:effectLst/>
                <a:latin typeface="Times New Roman" panose="02020603050405020304" pitchFamily="18" charset="0"/>
                <a:ea typeface="Calibri" panose="020F0502020204030204" pitchFamily="34" charset="0"/>
              </a:rPr>
              <a:t>+</a:t>
            </a:r>
            <a:r>
              <a:rPr lang="kk-KZ" sz="2800" kern="1200" dirty="0">
                <a:solidFill>
                  <a:srgbClr val="000000"/>
                </a:solidFill>
                <a:effectLst/>
                <a:latin typeface="Times New Roman" panose="02020603050405020304" pitchFamily="18" charset="0"/>
                <a:ea typeface="Calibri" panose="020F0502020204030204" pitchFamily="34" charset="0"/>
              </a:rPr>
              <a:t> – иондарының қышқылдық қасиетімен анықталады, яғни еріткіш нивелирлеу әсерін тигізіп тұр.</a:t>
            </a:r>
            <a:endParaRPr lang="ru-RU" sz="2800" dirty="0">
              <a:effectLst/>
              <a:latin typeface="Times New Roman" panose="02020603050405020304" pitchFamily="18" charset="0"/>
              <a:ea typeface="Times New Roman" panose="02020603050405020304" pitchFamily="18" charset="0"/>
            </a:endParaRPr>
          </a:p>
          <a:p>
            <a:pPr indent="450215" algn="just"/>
            <a:r>
              <a:rPr lang="kk-KZ" sz="2800" kern="1200" dirty="0">
                <a:solidFill>
                  <a:srgbClr val="000000"/>
                </a:solidFill>
                <a:effectLst/>
                <a:latin typeface="Times New Roman" panose="02020603050405020304" pitchFamily="18" charset="0"/>
                <a:ea typeface="Calibri" panose="020F0502020204030204" pitchFamily="34" charset="0"/>
              </a:rPr>
              <a:t>Ал егер еріткіш әсерінен қышқыл немесе негіз өзінің  қышқылдық-негіздік қасиеттерін өзгертетін болса, онда дифференцирлеу эффектісі орындалады. Мысалы НСl, HNO</a:t>
            </a:r>
            <a:r>
              <a:rPr lang="kk-KZ" sz="2800" kern="1200" baseline="-25000" dirty="0">
                <a:solidFill>
                  <a:srgbClr val="000000"/>
                </a:solidFill>
                <a:effectLst/>
                <a:latin typeface="Times New Roman" panose="02020603050405020304" pitchFamily="18" charset="0"/>
                <a:ea typeface="Calibri" panose="020F0502020204030204" pitchFamily="34" charset="0"/>
              </a:rPr>
              <a:t>3  </a:t>
            </a:r>
            <a:r>
              <a:rPr lang="kk-KZ" sz="2800" kern="1200" dirty="0">
                <a:solidFill>
                  <a:srgbClr val="000000"/>
                </a:solidFill>
                <a:effectLst/>
                <a:latin typeface="Times New Roman" panose="02020603050405020304" pitchFamily="18" charset="0"/>
                <a:ea typeface="Calibri" panose="020F0502020204030204" pitchFamily="34" charset="0"/>
              </a:rPr>
              <a:t>суда күшті қышқыл, ал сірке қышқылында әлсіз қышқылдылық көрсетеді.</a:t>
            </a:r>
            <a:endParaRPr lang="ru-RU" sz="2800" dirty="0">
              <a:effectLst/>
              <a:latin typeface="Times New Roman" panose="02020603050405020304" pitchFamily="18" charset="0"/>
              <a:ea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670FCD91-9D03-44FB-8399-B6B68A03B3EE}"/>
              </a:ext>
            </a:extLst>
          </p:cNvPr>
          <p:cNvSpPr>
            <a:spLocks noGrp="1"/>
          </p:cNvSpPr>
          <p:nvPr>
            <p:ph type="sldNum" sz="quarter" idx="15"/>
          </p:nvPr>
        </p:nvSpPr>
        <p:spPr/>
        <p:txBody>
          <a:bodyPr/>
          <a:lstStyle/>
          <a:p>
            <a:fld id="{D6F87789-79C0-4369-89FF-5E19A7612EE5}" type="slidenum">
              <a:rPr lang="ru-RU" smtClean="0"/>
              <a:pPr/>
              <a:t>11</a:t>
            </a:fld>
            <a:endParaRPr lang="ru-RU"/>
          </a:p>
        </p:txBody>
      </p:sp>
    </p:spTree>
    <p:extLst>
      <p:ext uri="{BB962C8B-B14F-4D97-AF65-F5344CB8AC3E}">
        <p14:creationId xmlns:p14="http://schemas.microsoft.com/office/powerpoint/2010/main" val="858900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32B63BB8-B7BE-4725-BCF5-D22AE7D8BC5A}"/>
                  </a:ext>
                </a:extLst>
              </p:cNvPr>
              <p:cNvSpPr>
                <a:spLocks noGrp="1"/>
              </p:cNvSpPr>
              <p:nvPr>
                <p:ph sz="quarter" idx="1"/>
              </p:nvPr>
            </p:nvSpPr>
            <p:spPr>
              <a:xfrm>
                <a:off x="457200" y="404664"/>
                <a:ext cx="7859216" cy="6069288"/>
              </a:xfrm>
            </p:spPr>
            <p:txBody>
              <a:bodyPr>
                <a:normAutofit fontScale="92500" lnSpcReduction="10000"/>
              </a:bodyPr>
              <a:lstStyle/>
              <a:p>
                <a:pPr indent="450215" algn="just"/>
                <a:r>
                  <a:rPr lang="kk-KZ" sz="2400" b="1" kern="1200" dirty="0">
                    <a:solidFill>
                      <a:srgbClr val="000000"/>
                    </a:solidFill>
                    <a:effectLst/>
                    <a:latin typeface="Times New Roman" panose="02020603050405020304" pitchFamily="18" charset="0"/>
                    <a:ea typeface="Calibri" panose="020F0502020204030204" pitchFamily="34" charset="0"/>
                  </a:rPr>
                  <a:t>Ерітінділердің рН есептеу</a:t>
                </a:r>
                <a:endParaRPr lang="ru-RU" sz="2000" dirty="0">
                  <a:effectLst/>
                  <a:latin typeface="Times New Roman" panose="02020603050405020304" pitchFamily="18" charset="0"/>
                  <a:ea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Иондық күші төмен ерітінділерде </a:t>
                </a: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рН</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-ты сутегі иондарының молярлық концентарциясының (</a:t>
                </a:r>
                <a14:m>
                  <m:oMath xmlns:m="http://schemas.openxmlformats.org/officeDocument/2006/math">
                    <m:sSub>
                      <m:sSub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kk-KZ" sz="2400" i="1">
                            <a:effectLst/>
                            <a:latin typeface="Cambria Math" panose="02040503050406030204" pitchFamily="18" charset="0"/>
                            <a:ea typeface="Calibri" panose="020F0502020204030204" pitchFamily="34" charset="0"/>
                            <a:cs typeface="Times New Roman" panose="02020603050405020304" pitchFamily="18" charset="0"/>
                          </a:rPr>
                          <m:t>𝐶</m:t>
                        </m:r>
                      </m:e>
                      <m:sub>
                        <m:sSup>
                          <m:sSup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pPr>
                          <m:e>
                            <m:r>
                              <a:rPr lang="kk-KZ" sz="2400" i="1">
                                <a:effectLst/>
                                <a:latin typeface="Cambria Math" panose="02040503050406030204" pitchFamily="18" charset="0"/>
                                <a:ea typeface="Calibri" panose="020F0502020204030204" pitchFamily="34" charset="0"/>
                                <a:cs typeface="Times New Roman" panose="02020603050405020304" pitchFamily="18" charset="0"/>
                              </a:rPr>
                              <m:t>𝐻</m:t>
                            </m:r>
                          </m:e>
                          <m:sup>
                            <m:r>
                              <a:rPr lang="kk-KZ" sz="2400" i="1">
                                <a:effectLst/>
                                <a:latin typeface="Cambria Math" panose="02040503050406030204" pitchFamily="18" charset="0"/>
                                <a:ea typeface="Calibri" panose="020F0502020204030204" pitchFamily="34" charset="0"/>
                                <a:cs typeface="Times New Roman" panose="02020603050405020304" pitchFamily="18" charset="0"/>
                              </a:rPr>
                              <m:t>+</m:t>
                            </m:r>
                          </m:sup>
                        </m:sSup>
                      </m:sub>
                    </m:sSub>
                  </m:oMath>
                </a14:m>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теріс логарифмі ретінде анықтауға болады, өйткені мұндай ерітінділерде активтілік пен концентрация шамамен тең болады.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рН</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-lg(</a:t>
                </a:r>
                <a14:m>
                  <m:oMath xmlns:m="http://schemas.openxmlformats.org/officeDocument/2006/math">
                    <m:sSub>
                      <m:sSub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kk-KZ" sz="2400" i="1">
                            <a:effectLst/>
                            <a:latin typeface="Cambria Math" panose="02040503050406030204" pitchFamily="18" charset="0"/>
                            <a:ea typeface="Calibri" panose="020F0502020204030204" pitchFamily="34" charset="0"/>
                            <a:cs typeface="Times New Roman" panose="02020603050405020304" pitchFamily="18" charset="0"/>
                          </a:rPr>
                          <m:t>𝐶</m:t>
                        </m:r>
                      </m:e>
                      <m:sub>
                        <m:sSup>
                          <m:sSup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pPr>
                          <m:e>
                            <m:r>
                              <a:rPr lang="kk-KZ" sz="2400" i="1">
                                <a:effectLst/>
                                <a:latin typeface="Cambria Math" panose="02040503050406030204" pitchFamily="18" charset="0"/>
                                <a:ea typeface="Calibri" panose="020F0502020204030204" pitchFamily="34" charset="0"/>
                                <a:cs typeface="Times New Roman" panose="02020603050405020304" pitchFamily="18" charset="0"/>
                              </a:rPr>
                              <m:t>𝐻</m:t>
                            </m:r>
                          </m:e>
                          <m:sup>
                            <m:r>
                              <a:rPr lang="kk-KZ" sz="2400" i="1">
                                <a:effectLst/>
                                <a:latin typeface="Cambria Math" panose="02040503050406030204" pitchFamily="18" charset="0"/>
                                <a:ea typeface="Calibri" panose="020F0502020204030204" pitchFamily="34" charset="0"/>
                                <a:cs typeface="Times New Roman" panose="02020603050405020304" pitchFamily="18" charset="0"/>
                              </a:rPr>
                              <m:t>+</m:t>
                            </m:r>
                          </m:sup>
                        </m:sSup>
                      </m:sub>
                    </m:sSub>
                  </m:oMath>
                </a14:m>
                <a:r>
                  <a:rPr lang="kk-KZ"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Зерттелінетін ерітіндідегі бос [H</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немесе [OH</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концентрациясын моль/л өлшемінде есептеуге болады. Ол үшін  келесі формуланы пайдаланымыз:</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pH=-lg[H</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pOH=-lg[OH</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pH+pOH=14  </a:t>
                </a:r>
              </a:p>
              <a:p>
                <a:pPr indent="450215" algn="just">
                  <a:lnSpc>
                    <a:spcPct val="107000"/>
                  </a:lnSpc>
                  <a:spcAft>
                    <a:spcPts val="800"/>
                  </a:spcAft>
                </a:pPr>
                <a:r>
                  <a:rPr lang="kk-KZ" dirty="0">
                    <a:latin typeface="Times New Roman" panose="02020603050405020304" pitchFamily="18" charset="0"/>
                    <a:ea typeface="Calibri" panose="020F0502020204030204" pitchFamily="34" charset="0"/>
                    <a:cs typeface="Times New Roman" panose="02020603050405020304" pitchFamily="18" charset="0"/>
                  </a:rPr>
                  <a:t>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немесе  [H</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]∙[OH</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 10</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-14</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Ескерту [H</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немесе [OH</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иондары қосылыстың табиғатына, концентрациясына байланысты түрлі формаға ие болады. Төменде С≈ </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10</a:t>
                </a:r>
                <a:r>
                  <a:rPr lang="ru-RU" sz="2400" baseline="30000" dirty="0">
                    <a:effectLst/>
                    <a:latin typeface="Times New Roman" panose="02020603050405020304" pitchFamily="18" charset="0"/>
                    <a:ea typeface="Calibri" panose="020F0502020204030204" pitchFamily="34" charset="0"/>
                    <a:cs typeface="Times New Roman" panose="02020603050405020304" pitchFamily="18" charset="0"/>
                  </a:rPr>
                  <a:t>-6</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М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электролиттер</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дің рН анықтауына мысал келтіреміз.</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mc:Choice>
        <mc:Fallback xmlns="">
          <p:sp>
            <p:nvSpPr>
              <p:cNvPr id="3" name="Объект 2">
                <a:extLst>
                  <a:ext uri="{FF2B5EF4-FFF2-40B4-BE49-F238E27FC236}">
                    <a16:creationId xmlns:a16="http://schemas.microsoft.com/office/drawing/2014/main" id="{32B63BB8-B7BE-4725-BCF5-D22AE7D8BC5A}"/>
                  </a:ext>
                </a:extLst>
              </p:cNvPr>
              <p:cNvSpPr>
                <a:spLocks noGrp="1" noRot="1" noChangeAspect="1" noMove="1" noResize="1" noEditPoints="1" noAdjustHandles="1" noChangeArrowheads="1" noChangeShapeType="1" noTextEdit="1"/>
              </p:cNvSpPr>
              <p:nvPr>
                <p:ph sz="quarter" idx="1"/>
              </p:nvPr>
            </p:nvSpPr>
            <p:spPr>
              <a:xfrm>
                <a:off x="457200" y="404664"/>
                <a:ext cx="7859216" cy="6069288"/>
              </a:xfrm>
              <a:blipFill>
                <a:blip r:embed="rId2"/>
                <a:stretch>
                  <a:fillRect t="-1104" r="-1009"/>
                </a:stretch>
              </a:blipFill>
            </p:spPr>
            <p:txBody>
              <a:bodyPr/>
              <a:lstStyle/>
              <a:p>
                <a:r>
                  <a:rPr lang="ru-RU">
                    <a:noFill/>
                  </a:rPr>
                  <a:t> </a:t>
                </a:r>
              </a:p>
            </p:txBody>
          </p:sp>
        </mc:Fallback>
      </mc:AlternateContent>
      <p:sp>
        <p:nvSpPr>
          <p:cNvPr id="4" name="Номер слайда 3">
            <a:extLst>
              <a:ext uri="{FF2B5EF4-FFF2-40B4-BE49-F238E27FC236}">
                <a16:creationId xmlns:a16="http://schemas.microsoft.com/office/drawing/2014/main" id="{7E53445E-71EB-4C7A-9965-C98B340F3BEB}"/>
              </a:ext>
            </a:extLst>
          </p:cNvPr>
          <p:cNvSpPr>
            <a:spLocks noGrp="1"/>
          </p:cNvSpPr>
          <p:nvPr>
            <p:ph type="sldNum" sz="quarter" idx="15"/>
          </p:nvPr>
        </p:nvSpPr>
        <p:spPr/>
        <p:txBody>
          <a:bodyPr/>
          <a:lstStyle/>
          <a:p>
            <a:fld id="{D6F87789-79C0-4369-89FF-5E19A7612EE5}" type="slidenum">
              <a:rPr lang="ru-RU" smtClean="0"/>
              <a:pPr/>
              <a:t>12</a:t>
            </a:fld>
            <a:endParaRPr lang="ru-RU"/>
          </a:p>
        </p:txBody>
      </p:sp>
    </p:spTree>
    <p:extLst>
      <p:ext uri="{BB962C8B-B14F-4D97-AF65-F5344CB8AC3E}">
        <p14:creationId xmlns:p14="http://schemas.microsoft.com/office/powerpoint/2010/main" val="24035772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EFE2AC72-2042-4A8B-8AB5-B22F5FE844DF}"/>
              </a:ext>
            </a:extLst>
          </p:cNvPr>
          <p:cNvPicPr>
            <a:picLocks noGrp="1" noChangeAspect="1"/>
          </p:cNvPicPr>
          <p:nvPr>
            <p:ph sz="quarter" idx="1"/>
          </p:nvPr>
        </p:nvPicPr>
        <p:blipFill>
          <a:blip r:embed="rId2"/>
          <a:stretch>
            <a:fillRect/>
          </a:stretch>
        </p:blipFill>
        <p:spPr>
          <a:xfrm>
            <a:off x="368920" y="116632"/>
            <a:ext cx="8064896" cy="6264696"/>
          </a:xfrm>
          <a:prstGeom prst="rect">
            <a:avLst/>
          </a:prstGeom>
        </p:spPr>
      </p:pic>
      <p:sp>
        <p:nvSpPr>
          <p:cNvPr id="4" name="Номер слайда 3">
            <a:extLst>
              <a:ext uri="{FF2B5EF4-FFF2-40B4-BE49-F238E27FC236}">
                <a16:creationId xmlns:a16="http://schemas.microsoft.com/office/drawing/2014/main" id="{ADFD2440-4956-47CD-9AC7-DE1A5DED75CE}"/>
              </a:ext>
            </a:extLst>
          </p:cNvPr>
          <p:cNvSpPr>
            <a:spLocks noGrp="1"/>
          </p:cNvSpPr>
          <p:nvPr>
            <p:ph type="sldNum" sz="quarter" idx="15"/>
          </p:nvPr>
        </p:nvSpPr>
        <p:spPr/>
        <p:txBody>
          <a:bodyPr/>
          <a:lstStyle/>
          <a:p>
            <a:fld id="{D6F87789-79C0-4369-89FF-5E19A7612EE5}" type="slidenum">
              <a:rPr lang="ru-RU" smtClean="0"/>
              <a:pPr/>
              <a:t>13</a:t>
            </a:fld>
            <a:endParaRPr lang="ru-RU"/>
          </a:p>
        </p:txBody>
      </p:sp>
    </p:spTree>
    <p:extLst>
      <p:ext uri="{BB962C8B-B14F-4D97-AF65-F5344CB8AC3E}">
        <p14:creationId xmlns:p14="http://schemas.microsoft.com/office/powerpoint/2010/main" val="830203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a:extLst>
              <a:ext uri="{FF2B5EF4-FFF2-40B4-BE49-F238E27FC236}">
                <a16:creationId xmlns:a16="http://schemas.microsoft.com/office/drawing/2014/main" id="{67717E03-3B72-40A8-BD92-DE0F9D825367}"/>
              </a:ext>
            </a:extLst>
          </p:cNvPr>
          <p:cNvGraphicFramePr>
            <a:graphicFrameLocks noGrp="1"/>
          </p:cNvGraphicFramePr>
          <p:nvPr>
            <p:ph sz="quarter" idx="1"/>
            <p:extLst>
              <p:ext uri="{D42A27DB-BD31-4B8C-83A1-F6EECF244321}">
                <p14:modId xmlns:p14="http://schemas.microsoft.com/office/powerpoint/2010/main" val="1514118592"/>
              </p:ext>
            </p:extLst>
          </p:nvPr>
        </p:nvGraphicFramePr>
        <p:xfrm>
          <a:off x="405385" y="260649"/>
          <a:ext cx="8055048" cy="6631750"/>
        </p:xfrm>
        <a:graphic>
          <a:graphicData uri="http://schemas.openxmlformats.org/drawingml/2006/table">
            <a:tbl>
              <a:tblPr firstRow="1" firstCol="1" bandRow="1"/>
              <a:tblGrid>
                <a:gridCol w="2835383">
                  <a:extLst>
                    <a:ext uri="{9D8B030D-6E8A-4147-A177-3AD203B41FA5}">
                      <a16:colId xmlns:a16="http://schemas.microsoft.com/office/drawing/2014/main" val="794463762"/>
                    </a:ext>
                  </a:extLst>
                </a:gridCol>
                <a:gridCol w="5219665">
                  <a:extLst>
                    <a:ext uri="{9D8B030D-6E8A-4147-A177-3AD203B41FA5}">
                      <a16:colId xmlns:a16="http://schemas.microsoft.com/office/drawing/2014/main" val="57225563"/>
                    </a:ext>
                  </a:extLst>
                </a:gridCol>
              </a:tblGrid>
              <a:tr h="6156694">
                <a:tc>
                  <a:txBody>
                    <a:bodyPr/>
                    <a:lstStyle/>
                    <a:p>
                      <a:pPr algn="ctr">
                        <a:lnSpc>
                          <a:spcPct val="115000"/>
                        </a:lnSpc>
                        <a:spcAft>
                          <a:spcPts val="1000"/>
                        </a:spcAft>
                      </a:pP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Күшті негіз</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1.</a:t>
                      </a: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Бір гидроксил тобы бар күшті негіз:</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MeOH </a:t>
                      </a: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Me</a:t>
                      </a:r>
                      <a:r>
                        <a:rPr lang="en-US" sz="2000" baseline="300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 OH</a:t>
                      </a:r>
                      <a:r>
                        <a:rPr lang="en-US" sz="2000" baseline="300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[O</a:t>
                      </a: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Н</a:t>
                      </a:r>
                      <a:r>
                        <a:rPr lang="en-US" sz="2000" baseline="300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 C(</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NaO</a:t>
                      </a: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Н</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pOH = -lg C(</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NaO</a:t>
                      </a:r>
                      <a:r>
                        <a:rPr lang="kk-KZ" sz="2000" b="1" dirty="0">
                          <a:effectLst/>
                          <a:latin typeface="Times New Roman" panose="02020603050405020304" pitchFamily="18" charset="0"/>
                          <a:ea typeface="Calibri" panose="020F0502020204030204" pitchFamily="34" charset="0"/>
                          <a:cs typeface="Times New Roman" panose="02020603050405020304" pitchFamily="18" charset="0"/>
                        </a:rPr>
                        <a:t>Н</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pH = 14 – pOH;</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kk-KZ" sz="2000" dirty="0">
                          <a:effectLst/>
                          <a:latin typeface="Times New Roman" panose="02020603050405020304" pitchFamily="18" charset="0"/>
                          <a:ea typeface="Calibri" panose="020F0502020204030204" pitchFamily="34" charset="0"/>
                          <a:cs typeface="Times New Roman" panose="02020603050405020304" pitchFamily="18" charset="0"/>
                        </a:rPr>
                        <a:t>Мысал.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0,02 M NaOH </a:t>
                      </a: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ерітіндісінің рН-ын анықтаңыз. </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kk-KZ" sz="2000" dirty="0">
                          <a:effectLst/>
                          <a:latin typeface="Times New Roman" panose="02020603050405020304" pitchFamily="18" charset="0"/>
                          <a:ea typeface="Calibri" panose="020F0502020204030204" pitchFamily="34" charset="0"/>
                          <a:cs typeface="Times New Roman" panose="02020603050405020304" pitchFamily="18" charset="0"/>
                        </a:rPr>
                        <a:t>Шешуі:</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[O</a:t>
                      </a: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Н</a:t>
                      </a:r>
                      <a:r>
                        <a:rPr lang="en-US" sz="2000" baseline="300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 C(</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NaO</a:t>
                      </a: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Н</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0,02M</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000" dirty="0">
                          <a:effectLst/>
                          <a:latin typeface="Times New Roman" panose="02020603050405020304" pitchFamily="18" charset="0"/>
                          <a:ea typeface="Calibri" panose="020F0502020204030204" pitchFamily="34" charset="0"/>
                          <a:cs typeface="Times New Roman" panose="02020603050405020304" pitchFamily="18" charset="0"/>
                        </a:rPr>
                        <a:t>pOH = -lg C(</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NaO</a:t>
                      </a: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Н</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 -lg0,02 = 1,7</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000" dirty="0">
                          <a:effectLst/>
                          <a:latin typeface="Times New Roman" panose="02020603050405020304" pitchFamily="18" charset="0"/>
                          <a:ea typeface="Calibri" panose="020F0502020204030204" pitchFamily="34" charset="0"/>
                          <a:cs typeface="Times New Roman" panose="02020603050405020304" pitchFamily="18" charset="0"/>
                        </a:rPr>
                        <a:t>pH = 14 – pOH = 14 – 1,7 = 12,3 </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000" dirty="0">
                          <a:effectLst/>
                          <a:latin typeface="Times New Roman" panose="02020603050405020304" pitchFamily="18" charset="0"/>
                          <a:ea typeface="Calibri" panose="020F0502020204030204" pitchFamily="34" charset="0"/>
                          <a:cs typeface="Times New Roman" panose="02020603050405020304" pitchFamily="18" charset="0"/>
                        </a:rPr>
                        <a:t>2. </a:t>
                      </a: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Екі гидроксил тобы бар күшті негіз:</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Me(OH)</a:t>
                      </a:r>
                      <a:r>
                        <a:rPr lang="en-US" sz="20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Me</a:t>
                      </a:r>
                      <a:r>
                        <a:rPr lang="en-US" sz="2000" baseline="300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+ 2OH</a:t>
                      </a:r>
                      <a:r>
                        <a:rPr lang="en-US" sz="2000" baseline="300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[O</a:t>
                      </a: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Н</a:t>
                      </a:r>
                      <a:r>
                        <a:rPr lang="en-US" sz="2000" baseline="300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 2C(O</a:t>
                      </a: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Н</a:t>
                      </a:r>
                      <a:r>
                        <a:rPr lang="en-US" sz="2000" baseline="300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pOH = -lg 2C(O</a:t>
                      </a:r>
                      <a:r>
                        <a:rPr lang="kk-KZ" sz="2000" b="1" dirty="0">
                          <a:effectLst/>
                          <a:latin typeface="Times New Roman" panose="02020603050405020304" pitchFamily="18" charset="0"/>
                          <a:ea typeface="Calibri" panose="020F0502020204030204" pitchFamily="34" charset="0"/>
                          <a:cs typeface="Times New Roman" panose="02020603050405020304" pitchFamily="18" charset="0"/>
                        </a:rPr>
                        <a:t>Н</a:t>
                      </a:r>
                      <a:r>
                        <a:rPr lang="en-US" sz="2000" b="1" baseline="300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pH = 14 – pOH;</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kk-KZ" sz="2000" dirty="0">
                          <a:effectLst/>
                          <a:latin typeface="Times New Roman" panose="02020603050405020304" pitchFamily="18" charset="0"/>
                          <a:ea typeface="Calibri" panose="020F0502020204030204" pitchFamily="34" charset="0"/>
                          <a:cs typeface="Times New Roman" panose="02020603050405020304" pitchFamily="18" charset="0"/>
                        </a:rPr>
                        <a:t>Мысал.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0,05 M Ba(OH)</a:t>
                      </a:r>
                      <a:r>
                        <a:rPr lang="en-US" sz="20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ерітіндісінің рН-ын анықтаңыз. </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kk-KZ" sz="2000" dirty="0">
                          <a:effectLst/>
                          <a:latin typeface="Times New Roman" panose="02020603050405020304" pitchFamily="18" charset="0"/>
                          <a:ea typeface="Calibri" panose="020F0502020204030204" pitchFamily="34" charset="0"/>
                          <a:cs typeface="Times New Roman" panose="02020603050405020304" pitchFamily="18" charset="0"/>
                        </a:rPr>
                        <a:t>Шешуі:</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[O</a:t>
                      </a: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Н</a:t>
                      </a:r>
                      <a:r>
                        <a:rPr lang="en-US" sz="2000" baseline="300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 2C(Ba(OH)</a:t>
                      </a:r>
                      <a:r>
                        <a:rPr lang="en-US" sz="20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2∙0,05M = 0,1M</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000" dirty="0">
                          <a:effectLst/>
                          <a:latin typeface="Times New Roman" panose="02020603050405020304" pitchFamily="18" charset="0"/>
                          <a:ea typeface="Calibri" panose="020F0502020204030204" pitchFamily="34" charset="0"/>
                          <a:cs typeface="Times New Roman" panose="02020603050405020304" pitchFamily="18" charset="0"/>
                        </a:rPr>
                        <a:t>pOH = -lg 2C(Ba(OH)</a:t>
                      </a:r>
                      <a:r>
                        <a:rPr lang="en-US" sz="20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 -lg0,1 = 1</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000" dirty="0">
                          <a:effectLst/>
                          <a:latin typeface="Times New Roman" panose="02020603050405020304" pitchFamily="18" charset="0"/>
                          <a:ea typeface="Calibri" panose="020F0502020204030204" pitchFamily="34" charset="0"/>
                          <a:cs typeface="Times New Roman" panose="02020603050405020304" pitchFamily="18" charset="0"/>
                        </a:rPr>
                        <a:t>pH = 14 – pOH = 14 – 1 = 13 </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27287"/>
                  </a:ext>
                </a:extLst>
              </a:tr>
            </a:tbl>
          </a:graphicData>
        </a:graphic>
      </p:graphicFrame>
      <p:sp>
        <p:nvSpPr>
          <p:cNvPr id="4" name="Номер слайда 3">
            <a:extLst>
              <a:ext uri="{FF2B5EF4-FFF2-40B4-BE49-F238E27FC236}">
                <a16:creationId xmlns:a16="http://schemas.microsoft.com/office/drawing/2014/main" id="{243B727B-467A-4751-B480-078F235FB7C5}"/>
              </a:ext>
            </a:extLst>
          </p:cNvPr>
          <p:cNvSpPr>
            <a:spLocks noGrp="1"/>
          </p:cNvSpPr>
          <p:nvPr>
            <p:ph type="sldNum" sz="quarter" idx="15"/>
          </p:nvPr>
        </p:nvSpPr>
        <p:spPr/>
        <p:txBody>
          <a:bodyPr/>
          <a:lstStyle/>
          <a:p>
            <a:fld id="{D6F87789-79C0-4369-89FF-5E19A7612EE5}" type="slidenum">
              <a:rPr lang="ru-RU" smtClean="0"/>
              <a:pPr/>
              <a:t>14</a:t>
            </a:fld>
            <a:endParaRPr lang="ru-RU"/>
          </a:p>
        </p:txBody>
      </p:sp>
    </p:spTree>
    <p:extLst>
      <p:ext uri="{BB962C8B-B14F-4D97-AF65-F5344CB8AC3E}">
        <p14:creationId xmlns:p14="http://schemas.microsoft.com/office/powerpoint/2010/main" val="16571046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4AB12FF7-87CE-4AC3-8BDD-0EC12A036D46}"/>
              </a:ext>
            </a:extLst>
          </p:cNvPr>
          <p:cNvPicPr>
            <a:picLocks noGrp="1" noChangeAspect="1"/>
          </p:cNvPicPr>
          <p:nvPr>
            <p:ph sz="quarter" idx="1"/>
          </p:nvPr>
        </p:nvPicPr>
        <p:blipFill>
          <a:blip r:embed="rId2"/>
          <a:stretch>
            <a:fillRect/>
          </a:stretch>
        </p:blipFill>
        <p:spPr>
          <a:xfrm>
            <a:off x="755576" y="569516"/>
            <a:ext cx="7373440" cy="5528202"/>
          </a:xfrm>
          <a:prstGeom prst="rect">
            <a:avLst/>
          </a:prstGeom>
        </p:spPr>
      </p:pic>
      <p:sp>
        <p:nvSpPr>
          <p:cNvPr id="4" name="Номер слайда 3">
            <a:extLst>
              <a:ext uri="{FF2B5EF4-FFF2-40B4-BE49-F238E27FC236}">
                <a16:creationId xmlns:a16="http://schemas.microsoft.com/office/drawing/2014/main" id="{5FFB0395-5F2B-44E7-9C55-75F245E49EE0}"/>
              </a:ext>
            </a:extLst>
          </p:cNvPr>
          <p:cNvSpPr>
            <a:spLocks noGrp="1"/>
          </p:cNvSpPr>
          <p:nvPr>
            <p:ph type="sldNum" sz="quarter" idx="15"/>
          </p:nvPr>
        </p:nvSpPr>
        <p:spPr/>
        <p:txBody>
          <a:bodyPr/>
          <a:lstStyle/>
          <a:p>
            <a:fld id="{D6F87789-79C0-4369-89FF-5E19A7612EE5}" type="slidenum">
              <a:rPr lang="ru-RU" smtClean="0"/>
              <a:pPr/>
              <a:t>15</a:t>
            </a:fld>
            <a:endParaRPr lang="ru-RU"/>
          </a:p>
        </p:txBody>
      </p:sp>
    </p:spTree>
    <p:extLst>
      <p:ext uri="{BB962C8B-B14F-4D97-AF65-F5344CB8AC3E}">
        <p14:creationId xmlns:p14="http://schemas.microsoft.com/office/powerpoint/2010/main" val="33625201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id="{730C5F31-8A7A-41C4-B79E-BB3ADFBB1B38}"/>
              </a:ext>
            </a:extLst>
          </p:cNvPr>
          <p:cNvSpPr>
            <a:spLocks noGrp="1"/>
          </p:cNvSpPr>
          <p:nvPr>
            <p:ph type="sldNum" sz="quarter" idx="15"/>
          </p:nvPr>
        </p:nvSpPr>
        <p:spPr/>
        <p:txBody>
          <a:bodyPr/>
          <a:lstStyle/>
          <a:p>
            <a:fld id="{D6F87789-79C0-4369-89FF-5E19A7612EE5}" type="slidenum">
              <a:rPr lang="ru-RU" smtClean="0"/>
              <a:pPr/>
              <a:t>16</a:t>
            </a:fld>
            <a:endParaRPr lang="ru-RU"/>
          </a:p>
        </p:txBody>
      </p:sp>
      <p:pic>
        <p:nvPicPr>
          <p:cNvPr id="6" name="Объект 5">
            <a:extLst>
              <a:ext uri="{FF2B5EF4-FFF2-40B4-BE49-F238E27FC236}">
                <a16:creationId xmlns:a16="http://schemas.microsoft.com/office/drawing/2014/main" id="{45F28FCE-FF08-4138-946A-630D285FF4AE}"/>
              </a:ext>
            </a:extLst>
          </p:cNvPr>
          <p:cNvPicPr>
            <a:picLocks noGrp="1" noChangeAspect="1"/>
          </p:cNvPicPr>
          <p:nvPr>
            <p:ph sz="quarter" idx="1"/>
          </p:nvPr>
        </p:nvPicPr>
        <p:blipFill>
          <a:blip r:embed="rId2"/>
          <a:stretch>
            <a:fillRect/>
          </a:stretch>
        </p:blipFill>
        <p:spPr>
          <a:xfrm>
            <a:off x="405384" y="260648"/>
            <a:ext cx="7983040" cy="6264696"/>
          </a:xfrm>
          <a:prstGeom prst="rect">
            <a:avLst/>
          </a:prstGeom>
        </p:spPr>
      </p:pic>
    </p:spTree>
    <p:extLst>
      <p:ext uri="{BB962C8B-B14F-4D97-AF65-F5344CB8AC3E}">
        <p14:creationId xmlns:p14="http://schemas.microsoft.com/office/powerpoint/2010/main" val="15062017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id="{DB5D6F56-DFAF-4BB3-92C6-9272CAEF88D9}"/>
              </a:ext>
            </a:extLst>
          </p:cNvPr>
          <p:cNvSpPr>
            <a:spLocks noGrp="1"/>
          </p:cNvSpPr>
          <p:nvPr>
            <p:ph type="sldNum" sz="quarter" idx="15"/>
          </p:nvPr>
        </p:nvSpPr>
        <p:spPr/>
        <p:txBody>
          <a:bodyPr/>
          <a:lstStyle/>
          <a:p>
            <a:fld id="{D6F87789-79C0-4369-89FF-5E19A7612EE5}" type="slidenum">
              <a:rPr lang="ru-RU" smtClean="0"/>
              <a:pPr/>
              <a:t>17</a:t>
            </a:fld>
            <a:endParaRPr lang="ru-RU"/>
          </a:p>
        </p:txBody>
      </p:sp>
      <p:sp>
        <p:nvSpPr>
          <p:cNvPr id="6" name="Rectangle 1">
            <a:extLst>
              <a:ext uri="{FF2B5EF4-FFF2-40B4-BE49-F238E27FC236}">
                <a16:creationId xmlns:a16="http://schemas.microsoft.com/office/drawing/2014/main" id="{B129CAB5-F9EF-48CA-BFB3-42E197C93BF5}"/>
              </a:ext>
            </a:extLst>
          </p:cNvPr>
          <p:cNvSpPr>
            <a:spLocks noChangeArrowheads="1"/>
          </p:cNvSpPr>
          <p:nvPr/>
        </p:nvSpPr>
        <p:spPr bwMode="auto">
          <a:xfrm>
            <a:off x="1202436" y="337087"/>
            <a:ext cx="583264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kk-KZ" altLang="ru-RU"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Буферлі ерітінділердің рН-ын анықтау</a:t>
            </a:r>
            <a:endParaRPr kumimoji="0" lang="kk-KZ" altLang="ru-RU" sz="2400" b="0" i="0" u="none" strike="noStrike" cap="none" normalizeH="0" baseline="0" dirty="0">
              <a:ln>
                <a:noFill/>
              </a:ln>
              <a:solidFill>
                <a:schemeClr val="tx1"/>
              </a:solidFill>
              <a:effectLst/>
              <a:latin typeface="Arial" panose="020B0604020202020204" pitchFamily="34" charset="0"/>
            </a:endParaRPr>
          </a:p>
        </p:txBody>
      </p:sp>
      <p:pic>
        <p:nvPicPr>
          <p:cNvPr id="7" name="Объект 6">
            <a:extLst>
              <a:ext uri="{FF2B5EF4-FFF2-40B4-BE49-F238E27FC236}">
                <a16:creationId xmlns:a16="http://schemas.microsoft.com/office/drawing/2014/main" id="{01E1CC2A-F89F-4A1B-ADC1-A2B7D6287F33}"/>
              </a:ext>
            </a:extLst>
          </p:cNvPr>
          <p:cNvPicPr>
            <a:picLocks noGrp="1" noChangeAspect="1"/>
          </p:cNvPicPr>
          <p:nvPr>
            <p:ph sz="quarter" idx="1"/>
          </p:nvPr>
        </p:nvPicPr>
        <p:blipFill>
          <a:blip r:embed="rId3"/>
          <a:stretch>
            <a:fillRect/>
          </a:stretch>
        </p:blipFill>
        <p:spPr>
          <a:xfrm>
            <a:off x="683568" y="721808"/>
            <a:ext cx="7920880" cy="5875544"/>
          </a:xfrm>
          <a:prstGeom prst="rect">
            <a:avLst/>
          </a:prstGeom>
        </p:spPr>
      </p:pic>
    </p:spTree>
    <p:extLst>
      <p:ext uri="{BB962C8B-B14F-4D97-AF65-F5344CB8AC3E}">
        <p14:creationId xmlns:p14="http://schemas.microsoft.com/office/powerpoint/2010/main" val="36785875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id="{33CFBD3F-0298-4565-B92A-A7F58ABB4851}"/>
              </a:ext>
            </a:extLst>
          </p:cNvPr>
          <p:cNvSpPr>
            <a:spLocks noGrp="1"/>
          </p:cNvSpPr>
          <p:nvPr>
            <p:ph type="sldNum" sz="quarter" idx="15"/>
          </p:nvPr>
        </p:nvSpPr>
        <p:spPr/>
        <p:txBody>
          <a:bodyPr/>
          <a:lstStyle/>
          <a:p>
            <a:fld id="{D6F87789-79C0-4369-89FF-5E19A7612EE5}" type="slidenum">
              <a:rPr lang="ru-RU" smtClean="0"/>
              <a:pPr/>
              <a:t>18</a:t>
            </a:fld>
            <a:endParaRPr lang="ru-RU"/>
          </a:p>
        </p:txBody>
      </p:sp>
      <p:pic>
        <p:nvPicPr>
          <p:cNvPr id="6" name="Объект 5">
            <a:extLst>
              <a:ext uri="{FF2B5EF4-FFF2-40B4-BE49-F238E27FC236}">
                <a16:creationId xmlns:a16="http://schemas.microsoft.com/office/drawing/2014/main" id="{32188401-B1FD-449A-B32B-6DF7987542C2}"/>
              </a:ext>
            </a:extLst>
          </p:cNvPr>
          <p:cNvPicPr>
            <a:picLocks noGrp="1" noChangeAspect="1"/>
          </p:cNvPicPr>
          <p:nvPr>
            <p:ph sz="quarter" idx="1"/>
          </p:nvPr>
        </p:nvPicPr>
        <p:blipFill>
          <a:blip r:embed="rId2"/>
          <a:stretch>
            <a:fillRect/>
          </a:stretch>
        </p:blipFill>
        <p:spPr>
          <a:xfrm>
            <a:off x="179512" y="332656"/>
            <a:ext cx="8352928" cy="6264696"/>
          </a:xfrm>
          <a:prstGeom prst="rect">
            <a:avLst/>
          </a:prstGeom>
        </p:spPr>
      </p:pic>
    </p:spTree>
    <p:extLst>
      <p:ext uri="{BB962C8B-B14F-4D97-AF65-F5344CB8AC3E}">
        <p14:creationId xmlns:p14="http://schemas.microsoft.com/office/powerpoint/2010/main" val="1913219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id="{FFFBCD92-9FBD-4852-AD09-8C6267B1FD9C}"/>
              </a:ext>
            </a:extLst>
          </p:cNvPr>
          <p:cNvSpPr>
            <a:spLocks noGrp="1"/>
          </p:cNvSpPr>
          <p:nvPr>
            <p:ph type="sldNum" sz="quarter" idx="15"/>
          </p:nvPr>
        </p:nvSpPr>
        <p:spPr/>
        <p:txBody>
          <a:bodyPr/>
          <a:lstStyle/>
          <a:p>
            <a:fld id="{D6F87789-79C0-4369-89FF-5E19A7612EE5}" type="slidenum">
              <a:rPr lang="ru-RU" smtClean="0"/>
              <a:pPr/>
              <a:t>19</a:t>
            </a:fld>
            <a:endParaRPr lang="ru-RU"/>
          </a:p>
        </p:txBody>
      </p:sp>
      <p:sp>
        <p:nvSpPr>
          <p:cNvPr id="6" name="Rectangle 1">
            <a:extLst>
              <a:ext uri="{FF2B5EF4-FFF2-40B4-BE49-F238E27FC236}">
                <a16:creationId xmlns:a16="http://schemas.microsoft.com/office/drawing/2014/main" id="{58B25C92-8095-4EEB-822B-D0B6A5D30F09}"/>
              </a:ext>
            </a:extLst>
          </p:cNvPr>
          <p:cNvSpPr>
            <a:spLocks noChangeArrowheads="1"/>
          </p:cNvSpPr>
          <p:nvPr/>
        </p:nvSpPr>
        <p:spPr bwMode="auto">
          <a:xfrm>
            <a:off x="1043608" y="179594"/>
            <a:ext cx="708540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Тұз ерітінділерінің рН-ын анықтау</a:t>
            </a:r>
            <a:endParaRPr kumimoji="0" lang="kk-KZ" altLang="ru-RU" sz="1800" b="0" i="0" u="none" strike="noStrike" cap="none" normalizeH="0" baseline="0" dirty="0">
              <a:ln>
                <a:noFill/>
              </a:ln>
              <a:solidFill>
                <a:schemeClr val="tx1"/>
              </a:solidFill>
              <a:effectLst/>
              <a:latin typeface="Arial" panose="020B0604020202020204" pitchFamily="34" charset="0"/>
            </a:endParaRPr>
          </a:p>
        </p:txBody>
      </p:sp>
      <p:pic>
        <p:nvPicPr>
          <p:cNvPr id="7" name="Объект 6">
            <a:extLst>
              <a:ext uri="{FF2B5EF4-FFF2-40B4-BE49-F238E27FC236}">
                <a16:creationId xmlns:a16="http://schemas.microsoft.com/office/drawing/2014/main" id="{81A271B9-8E35-4A13-A503-AF2B3E41EFB6}"/>
              </a:ext>
            </a:extLst>
          </p:cNvPr>
          <p:cNvPicPr>
            <a:picLocks noGrp="1" noChangeAspect="1"/>
          </p:cNvPicPr>
          <p:nvPr>
            <p:ph sz="quarter" idx="1"/>
          </p:nvPr>
        </p:nvPicPr>
        <p:blipFill>
          <a:blip r:embed="rId3"/>
          <a:stretch>
            <a:fillRect/>
          </a:stretch>
        </p:blipFill>
        <p:spPr>
          <a:xfrm>
            <a:off x="405384" y="836712"/>
            <a:ext cx="8055048" cy="6021288"/>
          </a:xfrm>
          <a:prstGeom prst="rect">
            <a:avLst/>
          </a:prstGeom>
        </p:spPr>
      </p:pic>
    </p:spTree>
    <p:extLst>
      <p:ext uri="{BB962C8B-B14F-4D97-AF65-F5344CB8AC3E}">
        <p14:creationId xmlns:p14="http://schemas.microsoft.com/office/powerpoint/2010/main" val="3581812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35EC8F6-8980-4FC6-AEC6-9AF9E79F2663}"/>
              </a:ext>
            </a:extLst>
          </p:cNvPr>
          <p:cNvSpPr>
            <a:spLocks noGrp="1"/>
          </p:cNvSpPr>
          <p:nvPr>
            <p:ph sz="quarter" idx="1"/>
          </p:nvPr>
        </p:nvSpPr>
        <p:spPr>
          <a:xfrm>
            <a:off x="457200" y="188640"/>
            <a:ext cx="8147248" cy="6285312"/>
          </a:xfrm>
        </p:spPr>
        <p:txBody>
          <a:bodyPr>
            <a:normAutofit/>
          </a:bodyPr>
          <a:lstStyle/>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Қышқылдар мен негіздердің теориялары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«Қышқыл» және «Негіз» ұғымдары қандай да бір физикалық, химиялық қасиеттері бар қосылыстар. Алғаш рет бұл ұғымдарға теорияны 1780ж француз ғалымы А. Лавуазье ұсынды. 1816ж. ағылшын химигі Г.Дэви, оны 1883ж неміс химигі Ю.Либих нақтылады.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1880ж. С. Аррениус пен В. Оствальд қышқылдар мен негіздердің иондық теориясын ұсынды.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1923ж қатарынан қышқылдар мен негіздердің Й. Бренстед пен Лоури теориясымен қатар Г. Льюис теориясы да дамыды.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Қышқылдар мен негіздерге Михаил Ильич Усанович теориясы  да қолданылады.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A7320174-2466-4E06-84A4-658CF85E64CA}"/>
              </a:ext>
            </a:extLst>
          </p:cNvPr>
          <p:cNvSpPr>
            <a:spLocks noGrp="1"/>
          </p:cNvSpPr>
          <p:nvPr>
            <p:ph type="sldNum" sz="quarter" idx="15"/>
          </p:nvPr>
        </p:nvSpPr>
        <p:spPr/>
        <p:txBody>
          <a:bodyPr/>
          <a:lstStyle/>
          <a:p>
            <a:fld id="{D6F87789-79C0-4369-89FF-5E19A7612EE5}" type="slidenum">
              <a:rPr lang="ru-RU" smtClean="0"/>
              <a:pPr/>
              <a:t>2</a:t>
            </a:fld>
            <a:endParaRPr lang="ru-RU"/>
          </a:p>
        </p:txBody>
      </p:sp>
    </p:spTree>
    <p:extLst>
      <p:ext uri="{BB962C8B-B14F-4D97-AF65-F5344CB8AC3E}">
        <p14:creationId xmlns:p14="http://schemas.microsoft.com/office/powerpoint/2010/main" val="5413889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id="{B7EC6CDA-3F4D-4003-943A-003C7F3B50B9}"/>
              </a:ext>
            </a:extLst>
          </p:cNvPr>
          <p:cNvSpPr>
            <a:spLocks noGrp="1"/>
          </p:cNvSpPr>
          <p:nvPr>
            <p:ph type="sldNum" sz="quarter" idx="15"/>
          </p:nvPr>
        </p:nvSpPr>
        <p:spPr/>
        <p:txBody>
          <a:bodyPr/>
          <a:lstStyle/>
          <a:p>
            <a:fld id="{D6F87789-79C0-4369-89FF-5E19A7612EE5}" type="slidenum">
              <a:rPr lang="ru-RU" smtClean="0"/>
              <a:pPr/>
              <a:t>20</a:t>
            </a:fld>
            <a:endParaRPr lang="ru-RU"/>
          </a:p>
        </p:txBody>
      </p:sp>
      <p:pic>
        <p:nvPicPr>
          <p:cNvPr id="6" name="Объект 5">
            <a:extLst>
              <a:ext uri="{FF2B5EF4-FFF2-40B4-BE49-F238E27FC236}">
                <a16:creationId xmlns:a16="http://schemas.microsoft.com/office/drawing/2014/main" id="{6A7496F2-3D5B-4178-9A39-01B752C4D91F}"/>
              </a:ext>
            </a:extLst>
          </p:cNvPr>
          <p:cNvPicPr>
            <a:picLocks noGrp="1" noChangeAspect="1"/>
          </p:cNvPicPr>
          <p:nvPr>
            <p:ph sz="quarter" idx="1"/>
          </p:nvPr>
        </p:nvPicPr>
        <p:blipFill>
          <a:blip r:embed="rId2"/>
          <a:stretch>
            <a:fillRect/>
          </a:stretch>
        </p:blipFill>
        <p:spPr>
          <a:xfrm>
            <a:off x="405384" y="476672"/>
            <a:ext cx="8055048" cy="6120680"/>
          </a:xfrm>
          <a:prstGeom prst="rect">
            <a:avLst/>
          </a:prstGeom>
        </p:spPr>
      </p:pic>
    </p:spTree>
    <p:extLst>
      <p:ext uri="{BB962C8B-B14F-4D97-AF65-F5344CB8AC3E}">
        <p14:creationId xmlns:p14="http://schemas.microsoft.com/office/powerpoint/2010/main" val="2182216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1168876-3385-4987-80D1-2D2952F59EB3}"/>
              </a:ext>
            </a:extLst>
          </p:cNvPr>
          <p:cNvSpPr>
            <a:spLocks noGrp="1"/>
          </p:cNvSpPr>
          <p:nvPr>
            <p:ph sz="quarter" idx="1"/>
          </p:nvPr>
        </p:nvSpPr>
        <p:spPr>
          <a:xfrm>
            <a:off x="457200" y="260648"/>
            <a:ext cx="8147248" cy="6213304"/>
          </a:xfrm>
        </p:spPr>
        <p:txBody>
          <a:bodyPr/>
          <a:lstStyle/>
          <a:p>
            <a:pPr indent="0" algn="just">
              <a:buNone/>
            </a:pPr>
            <a:r>
              <a:rPr lang="kk-KZ" sz="2400" b="1" kern="1200" dirty="0">
                <a:solidFill>
                  <a:srgbClr val="000000"/>
                </a:solidFill>
                <a:effectLst/>
                <a:latin typeface="Times New Roman" panose="02020603050405020304" pitchFamily="18" charset="0"/>
                <a:ea typeface="Calibri" panose="020F0502020204030204" pitchFamily="34" charset="0"/>
              </a:rPr>
              <a:t>Бренстед-Лоури теориясы</a:t>
            </a:r>
            <a:endParaRPr lang="ru-RU" sz="2000" dirty="0">
              <a:effectLst/>
              <a:latin typeface="Times New Roman" panose="02020603050405020304" pitchFamily="18" charset="0"/>
              <a:ea typeface="Times New Roman" panose="02020603050405020304" pitchFamily="18" charset="0"/>
            </a:endParaRPr>
          </a:p>
          <a:p>
            <a:pPr indent="450215" algn="just"/>
            <a:r>
              <a:rPr lang="kk-KZ" sz="2400" kern="1200" dirty="0">
                <a:solidFill>
                  <a:srgbClr val="000000"/>
                </a:solidFill>
                <a:effectLst/>
                <a:latin typeface="Times New Roman" panose="02020603050405020304" pitchFamily="18" charset="0"/>
                <a:ea typeface="Calibri" panose="020F0502020204030204" pitchFamily="34" charset="0"/>
              </a:rPr>
              <a:t>Қышқылдар мен негіздердің протолиттік теориясы бойынша</a:t>
            </a:r>
            <a:r>
              <a:rPr lang="kk-KZ" sz="2400" b="1" kern="1200" dirty="0">
                <a:solidFill>
                  <a:srgbClr val="000000"/>
                </a:solidFill>
                <a:effectLst/>
                <a:latin typeface="Times New Roman" panose="02020603050405020304" pitchFamily="18" charset="0"/>
                <a:ea typeface="Calibri" panose="020F0502020204030204" pitchFamily="34" charset="0"/>
              </a:rPr>
              <a:t> қышқыл </a:t>
            </a:r>
            <a:r>
              <a:rPr lang="kk-KZ" sz="2400" kern="1200" dirty="0">
                <a:solidFill>
                  <a:srgbClr val="000000"/>
                </a:solidFill>
                <a:effectLst/>
                <a:latin typeface="Times New Roman" panose="02020603050405020304" pitchFamily="18" charset="0"/>
                <a:ea typeface="Calibri" panose="020F0502020204030204" pitchFamily="34" charset="0"/>
              </a:rPr>
              <a:t>дегеніміз – протон бере алатын заттар, ал </a:t>
            </a:r>
            <a:r>
              <a:rPr lang="kk-KZ" sz="2400" b="1" kern="1200" dirty="0">
                <a:solidFill>
                  <a:srgbClr val="000000"/>
                </a:solidFill>
                <a:effectLst/>
                <a:latin typeface="Times New Roman" panose="02020603050405020304" pitchFamily="18" charset="0"/>
                <a:ea typeface="Calibri" panose="020F0502020204030204" pitchFamily="34" charset="0"/>
              </a:rPr>
              <a:t>негіз </a:t>
            </a:r>
            <a:r>
              <a:rPr lang="kk-KZ" sz="2400" kern="1200" dirty="0">
                <a:solidFill>
                  <a:srgbClr val="000000"/>
                </a:solidFill>
                <a:effectLst/>
                <a:latin typeface="Times New Roman" panose="02020603050405020304" pitchFamily="18" charset="0"/>
                <a:ea typeface="Calibri" panose="020F0502020204030204" pitchFamily="34" charset="0"/>
              </a:rPr>
              <a:t>дегеніміз – протон қосып алатын заттар. Егер протон әрі донор, әрі акцептор бола алатын болса, ол қосылыс амфолит деп аталады. Қышқылдар, негіздер және амфолиттер зарядталған және зарядталмаған бөлшектер бола алады. Мысалы</a:t>
            </a:r>
            <a:endParaRPr lang="ru-RU" sz="2000" dirty="0">
              <a:effectLst/>
              <a:latin typeface="Times New Roman" panose="02020603050405020304" pitchFamily="18" charset="0"/>
              <a:ea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D6E60DA8-641C-411F-A04F-D3339E861920}"/>
              </a:ext>
            </a:extLst>
          </p:cNvPr>
          <p:cNvSpPr>
            <a:spLocks noGrp="1"/>
          </p:cNvSpPr>
          <p:nvPr>
            <p:ph type="sldNum" sz="quarter" idx="15"/>
          </p:nvPr>
        </p:nvSpPr>
        <p:spPr/>
        <p:txBody>
          <a:bodyPr/>
          <a:lstStyle/>
          <a:p>
            <a:fld id="{D6F87789-79C0-4369-89FF-5E19A7612EE5}" type="slidenum">
              <a:rPr lang="ru-RU" smtClean="0"/>
              <a:pPr/>
              <a:t>3</a:t>
            </a:fld>
            <a:endParaRPr lang="ru-RU"/>
          </a:p>
        </p:txBody>
      </p:sp>
      <p:graphicFrame>
        <p:nvGraphicFramePr>
          <p:cNvPr id="6" name="Таблица 5">
            <a:extLst>
              <a:ext uri="{FF2B5EF4-FFF2-40B4-BE49-F238E27FC236}">
                <a16:creationId xmlns:a16="http://schemas.microsoft.com/office/drawing/2014/main" id="{D8079029-A939-4AFB-B2AF-196D96344D5C}"/>
              </a:ext>
            </a:extLst>
          </p:cNvPr>
          <p:cNvGraphicFramePr>
            <a:graphicFrameLocks noGrp="1"/>
          </p:cNvGraphicFramePr>
          <p:nvPr>
            <p:extLst>
              <p:ext uri="{D42A27DB-BD31-4B8C-83A1-F6EECF244321}">
                <p14:modId xmlns:p14="http://schemas.microsoft.com/office/powerpoint/2010/main" val="244163329"/>
              </p:ext>
            </p:extLst>
          </p:nvPr>
        </p:nvGraphicFramePr>
        <p:xfrm>
          <a:off x="888358" y="3385927"/>
          <a:ext cx="7128792" cy="3137392"/>
        </p:xfrm>
        <a:graphic>
          <a:graphicData uri="http://schemas.openxmlformats.org/drawingml/2006/table">
            <a:tbl>
              <a:tblPr firstRow="1" firstCol="1" bandRow="1">
                <a:tableStyleId>{5C22544A-7EE6-4342-B048-85BDC9FD1C3A}</a:tableStyleId>
              </a:tblPr>
              <a:tblGrid>
                <a:gridCol w="2463438">
                  <a:extLst>
                    <a:ext uri="{9D8B030D-6E8A-4147-A177-3AD203B41FA5}">
                      <a16:colId xmlns:a16="http://schemas.microsoft.com/office/drawing/2014/main" val="1667854228"/>
                    </a:ext>
                  </a:extLst>
                </a:gridCol>
                <a:gridCol w="2848408">
                  <a:extLst>
                    <a:ext uri="{9D8B030D-6E8A-4147-A177-3AD203B41FA5}">
                      <a16:colId xmlns:a16="http://schemas.microsoft.com/office/drawing/2014/main" val="2740704878"/>
                    </a:ext>
                  </a:extLst>
                </a:gridCol>
                <a:gridCol w="1816946">
                  <a:extLst>
                    <a:ext uri="{9D8B030D-6E8A-4147-A177-3AD203B41FA5}">
                      <a16:colId xmlns:a16="http://schemas.microsoft.com/office/drawing/2014/main" val="4169053909"/>
                    </a:ext>
                  </a:extLst>
                </a:gridCol>
              </a:tblGrid>
              <a:tr h="298892">
                <a:tc>
                  <a:txBody>
                    <a:bodyPr/>
                    <a:lstStyle/>
                    <a:p>
                      <a:pPr algn="ctr"/>
                      <a:r>
                        <a:rPr lang="kk-KZ" sz="1600" kern="1200" dirty="0">
                          <a:effectLst/>
                          <a:latin typeface="Times New Roman" panose="02020603050405020304" pitchFamily="18" charset="0"/>
                          <a:cs typeface="Times New Roman" panose="02020603050405020304" pitchFamily="18" charset="0"/>
                        </a:rPr>
                        <a:t>Қышқыл</a:t>
                      </a:r>
                      <a:endParaRPr lang="ru-RU"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kk-KZ" sz="1600" kern="1200">
                          <a:effectLst/>
                          <a:latin typeface="Times New Roman" panose="02020603050405020304" pitchFamily="18" charset="0"/>
                          <a:cs typeface="Times New Roman" panose="02020603050405020304" pitchFamily="18" charset="0"/>
                        </a:rPr>
                        <a:t>Негіз</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kk-KZ" sz="1600" kern="1200">
                          <a:effectLst/>
                          <a:latin typeface="Times New Roman" panose="02020603050405020304" pitchFamily="18" charset="0"/>
                          <a:cs typeface="Times New Roman" panose="02020603050405020304" pitchFamily="18" charset="0"/>
                        </a:rPr>
                        <a:t>Амфолит</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52948923"/>
                  </a:ext>
                </a:extLst>
              </a:tr>
              <a:tr h="0">
                <a:tc>
                  <a:txBody>
                    <a:bodyPr/>
                    <a:lstStyle/>
                    <a:p>
                      <a:pPr algn="ctr"/>
                      <a:r>
                        <a:rPr lang="en-US" sz="1600" kern="1200" dirty="0">
                          <a:effectLst/>
                          <a:latin typeface="Times New Roman" panose="02020603050405020304" pitchFamily="18" charset="0"/>
                          <a:cs typeface="Times New Roman" panose="02020603050405020304" pitchFamily="18" charset="0"/>
                        </a:rPr>
                        <a:t>HCl</a:t>
                      </a:r>
                      <a:endParaRPr lang="ru-RU"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1600" kern="1200" dirty="0">
                          <a:effectLst/>
                          <a:latin typeface="Times New Roman" panose="02020603050405020304" pitchFamily="18" charset="0"/>
                          <a:cs typeface="Times New Roman" panose="02020603050405020304" pitchFamily="18" charset="0"/>
                        </a:rPr>
                        <a:t>Cl</a:t>
                      </a:r>
                      <a:r>
                        <a:rPr lang="en-US" sz="1600" kern="1200" baseline="30000" dirty="0">
                          <a:effectLst/>
                          <a:latin typeface="Times New Roman" panose="02020603050405020304" pitchFamily="18" charset="0"/>
                          <a:cs typeface="Times New Roman" panose="02020603050405020304" pitchFamily="18" charset="0"/>
                        </a:rPr>
                        <a:t>-</a:t>
                      </a:r>
                      <a:endParaRPr lang="ru-RU"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kk-KZ" sz="1600" kern="1200">
                          <a:effectLst/>
                          <a:latin typeface="Times New Roman" panose="02020603050405020304" pitchFamily="18" charset="0"/>
                          <a:cs typeface="Times New Roman" panose="02020603050405020304" pitchFamily="18" charset="0"/>
                        </a:rPr>
                        <a:t> </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61102939"/>
                  </a:ext>
                </a:extLst>
              </a:tr>
              <a:tr h="0">
                <a:tc>
                  <a:txBody>
                    <a:bodyPr/>
                    <a:lstStyle/>
                    <a:p>
                      <a:pPr algn="ctr"/>
                      <a:r>
                        <a:rPr lang="en-US" sz="1600" kern="1200">
                          <a:effectLst/>
                          <a:latin typeface="Times New Roman" panose="02020603050405020304" pitchFamily="18" charset="0"/>
                          <a:cs typeface="Times New Roman" panose="02020603050405020304" pitchFamily="18" charset="0"/>
                        </a:rPr>
                        <a:t>HCOOH</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1600" kern="1200" dirty="0">
                          <a:effectLst/>
                          <a:latin typeface="Times New Roman" panose="02020603050405020304" pitchFamily="18" charset="0"/>
                          <a:cs typeface="Times New Roman" panose="02020603050405020304" pitchFamily="18" charset="0"/>
                        </a:rPr>
                        <a:t>HCOO</a:t>
                      </a:r>
                      <a:r>
                        <a:rPr lang="en-US" sz="1600" kern="1200" baseline="30000" dirty="0">
                          <a:effectLst/>
                          <a:latin typeface="Times New Roman" panose="02020603050405020304" pitchFamily="18" charset="0"/>
                          <a:cs typeface="Times New Roman" panose="02020603050405020304" pitchFamily="18" charset="0"/>
                        </a:rPr>
                        <a:t>-</a:t>
                      </a:r>
                      <a:endParaRPr lang="ru-RU"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kk-KZ" sz="1600" kern="1200">
                          <a:effectLst/>
                          <a:latin typeface="Times New Roman" panose="02020603050405020304" pitchFamily="18" charset="0"/>
                          <a:cs typeface="Times New Roman" panose="02020603050405020304" pitchFamily="18" charset="0"/>
                        </a:rPr>
                        <a:t> </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76506300"/>
                  </a:ext>
                </a:extLst>
              </a:tr>
              <a:tr h="0">
                <a:tc>
                  <a:txBody>
                    <a:bodyPr/>
                    <a:lstStyle/>
                    <a:p>
                      <a:pPr algn="ctr"/>
                      <a:r>
                        <a:rPr lang="en-US" sz="1600" kern="1200">
                          <a:effectLst/>
                          <a:latin typeface="Times New Roman" panose="02020603050405020304" pitchFamily="18" charset="0"/>
                          <a:cs typeface="Times New Roman" panose="02020603050405020304" pitchFamily="18" charset="0"/>
                        </a:rPr>
                        <a:t>NH</a:t>
                      </a:r>
                      <a:r>
                        <a:rPr lang="en-US" sz="1600" kern="1200" baseline="-25000">
                          <a:effectLst/>
                          <a:latin typeface="Times New Roman" panose="02020603050405020304" pitchFamily="18" charset="0"/>
                          <a:cs typeface="Times New Roman" panose="02020603050405020304" pitchFamily="18" charset="0"/>
                        </a:rPr>
                        <a:t>4</a:t>
                      </a:r>
                      <a:r>
                        <a:rPr lang="en-US" sz="1600" kern="1200" baseline="30000">
                          <a:effectLst/>
                          <a:latin typeface="Times New Roman" panose="02020603050405020304" pitchFamily="18" charset="0"/>
                          <a:cs typeface="Times New Roman" panose="02020603050405020304" pitchFamily="18" charset="0"/>
                        </a:rPr>
                        <a:t>+</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1600" kern="1200" dirty="0">
                          <a:effectLst/>
                          <a:latin typeface="Times New Roman" panose="02020603050405020304" pitchFamily="18" charset="0"/>
                          <a:cs typeface="Times New Roman" panose="02020603050405020304" pitchFamily="18" charset="0"/>
                        </a:rPr>
                        <a:t>NH</a:t>
                      </a:r>
                      <a:r>
                        <a:rPr lang="en-US" sz="1600" kern="1200" baseline="-25000" dirty="0">
                          <a:effectLst/>
                          <a:latin typeface="Times New Roman" panose="02020603050405020304" pitchFamily="18" charset="0"/>
                          <a:cs typeface="Times New Roman" panose="02020603050405020304" pitchFamily="18" charset="0"/>
                        </a:rPr>
                        <a:t>3</a:t>
                      </a:r>
                      <a:endParaRPr lang="ru-RU"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kk-KZ" sz="1600" kern="1200">
                          <a:effectLst/>
                          <a:latin typeface="Times New Roman" panose="02020603050405020304" pitchFamily="18" charset="0"/>
                          <a:cs typeface="Times New Roman" panose="02020603050405020304" pitchFamily="18" charset="0"/>
                        </a:rPr>
                        <a:t> </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33813854"/>
                  </a:ext>
                </a:extLst>
              </a:tr>
              <a:tr h="0">
                <a:tc>
                  <a:txBody>
                    <a:bodyPr/>
                    <a:lstStyle/>
                    <a:p>
                      <a:pPr algn="ctr"/>
                      <a:r>
                        <a:rPr lang="en-US" sz="1600" kern="1200">
                          <a:effectLst/>
                          <a:latin typeface="Times New Roman" panose="02020603050405020304" pitchFamily="18" charset="0"/>
                          <a:cs typeface="Times New Roman" panose="02020603050405020304" pitchFamily="18" charset="0"/>
                        </a:rPr>
                        <a:t>H</a:t>
                      </a:r>
                      <a:r>
                        <a:rPr lang="en-US" sz="1600" kern="1200" baseline="-25000">
                          <a:effectLst/>
                          <a:latin typeface="Times New Roman" panose="02020603050405020304" pitchFamily="18" charset="0"/>
                          <a:cs typeface="Times New Roman" panose="02020603050405020304" pitchFamily="18" charset="0"/>
                        </a:rPr>
                        <a:t>2</a:t>
                      </a:r>
                      <a:r>
                        <a:rPr lang="en-US" sz="1600" kern="1200">
                          <a:effectLst/>
                          <a:latin typeface="Times New Roman" panose="02020603050405020304" pitchFamily="18" charset="0"/>
                          <a:cs typeface="Times New Roman" panose="02020603050405020304" pitchFamily="18" charset="0"/>
                        </a:rPr>
                        <a:t>CO</a:t>
                      </a:r>
                      <a:r>
                        <a:rPr lang="en-US" sz="1600" kern="1200" baseline="-25000">
                          <a:effectLst/>
                          <a:latin typeface="Times New Roman" panose="02020603050405020304" pitchFamily="18" charset="0"/>
                          <a:cs typeface="Times New Roman" panose="02020603050405020304" pitchFamily="18" charset="0"/>
                        </a:rPr>
                        <a:t>3</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1600" kern="1200" dirty="0">
                          <a:effectLst/>
                          <a:latin typeface="Times New Roman" panose="02020603050405020304" pitchFamily="18" charset="0"/>
                          <a:cs typeface="Times New Roman" panose="02020603050405020304" pitchFamily="18" charset="0"/>
                        </a:rPr>
                        <a:t>HCO</a:t>
                      </a:r>
                      <a:r>
                        <a:rPr lang="en-US" sz="1600" kern="1200" baseline="-25000" dirty="0">
                          <a:effectLst/>
                          <a:latin typeface="Times New Roman" panose="02020603050405020304" pitchFamily="18" charset="0"/>
                          <a:cs typeface="Times New Roman" panose="02020603050405020304" pitchFamily="18" charset="0"/>
                        </a:rPr>
                        <a:t>3</a:t>
                      </a:r>
                      <a:r>
                        <a:rPr lang="en-US" sz="1600" kern="1200" baseline="30000" dirty="0">
                          <a:effectLst/>
                          <a:latin typeface="Times New Roman" panose="02020603050405020304" pitchFamily="18" charset="0"/>
                          <a:cs typeface="Times New Roman" panose="02020603050405020304" pitchFamily="18" charset="0"/>
                        </a:rPr>
                        <a:t>-</a:t>
                      </a:r>
                      <a:endParaRPr lang="ru-RU"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rowSpan="2">
                  <a:txBody>
                    <a:bodyPr/>
                    <a:lstStyle/>
                    <a:p>
                      <a:r>
                        <a:rPr lang="en-US" sz="1600" kern="1200" dirty="0">
                          <a:effectLst/>
                          <a:latin typeface="Times New Roman" panose="02020603050405020304" pitchFamily="18" charset="0"/>
                          <a:cs typeface="Times New Roman" panose="02020603050405020304" pitchFamily="18" charset="0"/>
                        </a:rPr>
                        <a:t>   }HCO</a:t>
                      </a:r>
                      <a:r>
                        <a:rPr lang="en-US" sz="1600" kern="1200" baseline="-25000" dirty="0">
                          <a:effectLst/>
                          <a:latin typeface="Times New Roman" panose="02020603050405020304" pitchFamily="18" charset="0"/>
                          <a:cs typeface="Times New Roman" panose="02020603050405020304" pitchFamily="18" charset="0"/>
                        </a:rPr>
                        <a:t>3</a:t>
                      </a:r>
                      <a:r>
                        <a:rPr lang="en-US" sz="1600" kern="1200" baseline="30000" dirty="0">
                          <a:effectLst/>
                          <a:latin typeface="Times New Roman" panose="02020603050405020304" pitchFamily="18" charset="0"/>
                          <a:cs typeface="Times New Roman" panose="02020603050405020304" pitchFamily="18" charset="0"/>
                        </a:rPr>
                        <a:t>-</a:t>
                      </a:r>
                      <a:endParaRPr lang="ru-RU"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78255741"/>
                  </a:ext>
                </a:extLst>
              </a:tr>
              <a:tr h="400100">
                <a:tc>
                  <a:txBody>
                    <a:bodyPr/>
                    <a:lstStyle/>
                    <a:p>
                      <a:pPr algn="ctr"/>
                      <a:r>
                        <a:rPr lang="en-US" sz="1600" kern="1200">
                          <a:effectLst/>
                          <a:latin typeface="Times New Roman" panose="02020603050405020304" pitchFamily="18" charset="0"/>
                          <a:cs typeface="Times New Roman" panose="02020603050405020304" pitchFamily="18" charset="0"/>
                        </a:rPr>
                        <a:t>HCO</a:t>
                      </a:r>
                      <a:r>
                        <a:rPr lang="en-US" sz="1600" kern="1200" baseline="-25000">
                          <a:effectLst/>
                          <a:latin typeface="Times New Roman" panose="02020603050405020304" pitchFamily="18" charset="0"/>
                          <a:cs typeface="Times New Roman" panose="02020603050405020304" pitchFamily="18" charset="0"/>
                        </a:rPr>
                        <a:t>3</a:t>
                      </a:r>
                      <a:r>
                        <a:rPr lang="en-US" sz="1600" kern="1200" baseline="30000">
                          <a:effectLst/>
                          <a:latin typeface="Times New Roman" panose="02020603050405020304" pitchFamily="18" charset="0"/>
                          <a:cs typeface="Times New Roman" panose="02020603050405020304" pitchFamily="18" charset="0"/>
                        </a:rPr>
                        <a:t>-</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1600" kern="1200" dirty="0">
                          <a:effectLst/>
                          <a:latin typeface="Times New Roman" panose="02020603050405020304" pitchFamily="18" charset="0"/>
                          <a:cs typeface="Times New Roman" panose="02020603050405020304" pitchFamily="18" charset="0"/>
                        </a:rPr>
                        <a:t>CO</a:t>
                      </a:r>
                      <a:r>
                        <a:rPr lang="en-US" sz="1600" kern="1200" baseline="-25000" dirty="0">
                          <a:effectLst/>
                          <a:latin typeface="Times New Roman" panose="02020603050405020304" pitchFamily="18" charset="0"/>
                          <a:cs typeface="Times New Roman" panose="02020603050405020304" pitchFamily="18" charset="0"/>
                        </a:rPr>
                        <a:t>3</a:t>
                      </a:r>
                      <a:r>
                        <a:rPr lang="en-US" sz="1600" kern="1200" baseline="30000" dirty="0">
                          <a:effectLst/>
                          <a:latin typeface="Times New Roman" panose="02020603050405020304" pitchFamily="18" charset="0"/>
                          <a:cs typeface="Times New Roman" panose="02020603050405020304" pitchFamily="18" charset="0"/>
                        </a:rPr>
                        <a:t>2-</a:t>
                      </a:r>
                      <a:endParaRPr lang="ru-RU"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vMerge="1">
                  <a:txBody>
                    <a:bodyPr/>
                    <a:lstStyle/>
                    <a:p>
                      <a:endParaRPr lang="ru-RU"/>
                    </a:p>
                  </a:txBody>
                  <a:tcPr/>
                </a:tc>
                <a:extLst>
                  <a:ext uri="{0D108BD9-81ED-4DB2-BD59-A6C34878D82A}">
                    <a16:rowId xmlns:a16="http://schemas.microsoft.com/office/drawing/2014/main" val="2756106996"/>
                  </a:ext>
                </a:extLst>
              </a:tr>
              <a:tr h="0">
                <a:tc>
                  <a:txBody>
                    <a:bodyPr/>
                    <a:lstStyle/>
                    <a:p>
                      <a:pPr algn="ctr"/>
                      <a:r>
                        <a:rPr lang="en-US" sz="1600" kern="1200">
                          <a:effectLst/>
                          <a:latin typeface="Times New Roman" panose="02020603050405020304" pitchFamily="18" charset="0"/>
                          <a:cs typeface="Times New Roman" panose="02020603050405020304" pitchFamily="18" charset="0"/>
                        </a:rPr>
                        <a:t>H</a:t>
                      </a:r>
                      <a:r>
                        <a:rPr lang="en-US" sz="1600" kern="1200" baseline="-25000">
                          <a:effectLst/>
                          <a:latin typeface="Times New Roman" panose="02020603050405020304" pitchFamily="18" charset="0"/>
                          <a:cs typeface="Times New Roman" panose="02020603050405020304" pitchFamily="18" charset="0"/>
                        </a:rPr>
                        <a:t>3</a:t>
                      </a:r>
                      <a:r>
                        <a:rPr lang="en-US" sz="1600" kern="1200">
                          <a:effectLst/>
                          <a:latin typeface="Times New Roman" panose="02020603050405020304" pitchFamily="18" charset="0"/>
                          <a:cs typeface="Times New Roman" panose="02020603050405020304" pitchFamily="18" charset="0"/>
                        </a:rPr>
                        <a:t>O</a:t>
                      </a:r>
                      <a:r>
                        <a:rPr lang="en-US" sz="1600" kern="1200" baseline="30000">
                          <a:effectLst/>
                          <a:latin typeface="Times New Roman" panose="02020603050405020304" pitchFamily="18" charset="0"/>
                          <a:cs typeface="Times New Roman" panose="02020603050405020304" pitchFamily="18" charset="0"/>
                        </a:rPr>
                        <a:t>+</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1600" kern="1200">
                          <a:effectLst/>
                          <a:latin typeface="Times New Roman" panose="02020603050405020304" pitchFamily="18" charset="0"/>
                          <a:cs typeface="Times New Roman" panose="02020603050405020304" pitchFamily="18" charset="0"/>
                        </a:rPr>
                        <a:t>H</a:t>
                      </a:r>
                      <a:r>
                        <a:rPr lang="en-US" sz="1600" kern="1200" baseline="-25000">
                          <a:effectLst/>
                          <a:latin typeface="Times New Roman" panose="02020603050405020304" pitchFamily="18" charset="0"/>
                          <a:cs typeface="Times New Roman" panose="02020603050405020304" pitchFamily="18" charset="0"/>
                        </a:rPr>
                        <a:t>2</a:t>
                      </a:r>
                      <a:r>
                        <a:rPr lang="en-US" sz="1600" kern="1200">
                          <a:effectLst/>
                          <a:latin typeface="Times New Roman" panose="02020603050405020304" pitchFamily="18" charset="0"/>
                          <a:cs typeface="Times New Roman" panose="02020603050405020304" pitchFamily="18" charset="0"/>
                        </a:rPr>
                        <a:t>O</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rowSpan="2">
                  <a:txBody>
                    <a:bodyPr/>
                    <a:lstStyle/>
                    <a:p>
                      <a:r>
                        <a:rPr lang="en-US" sz="1600" kern="1200" dirty="0">
                          <a:effectLst/>
                          <a:latin typeface="Times New Roman" panose="02020603050405020304" pitchFamily="18" charset="0"/>
                          <a:cs typeface="Times New Roman" panose="02020603050405020304" pitchFamily="18" charset="0"/>
                        </a:rPr>
                        <a:t>   }H</a:t>
                      </a:r>
                      <a:r>
                        <a:rPr lang="en-US" sz="1600" kern="1200" baseline="-25000" dirty="0">
                          <a:effectLst/>
                          <a:latin typeface="Times New Roman" panose="02020603050405020304" pitchFamily="18" charset="0"/>
                          <a:cs typeface="Times New Roman" panose="02020603050405020304" pitchFamily="18" charset="0"/>
                        </a:rPr>
                        <a:t>2</a:t>
                      </a:r>
                      <a:r>
                        <a:rPr lang="en-US" sz="1600" kern="1200" dirty="0">
                          <a:effectLst/>
                          <a:latin typeface="Times New Roman" panose="02020603050405020304" pitchFamily="18" charset="0"/>
                          <a:cs typeface="Times New Roman" panose="02020603050405020304" pitchFamily="18" charset="0"/>
                        </a:rPr>
                        <a:t>O</a:t>
                      </a:r>
                      <a:endParaRPr lang="ru-RU"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27457081"/>
                  </a:ext>
                </a:extLst>
              </a:tr>
              <a:tr h="0">
                <a:tc>
                  <a:txBody>
                    <a:bodyPr/>
                    <a:lstStyle/>
                    <a:p>
                      <a:pPr algn="ctr"/>
                      <a:r>
                        <a:rPr lang="en-US" sz="1600" kern="1200">
                          <a:effectLst/>
                          <a:latin typeface="Times New Roman" panose="02020603050405020304" pitchFamily="18" charset="0"/>
                          <a:cs typeface="Times New Roman" panose="02020603050405020304" pitchFamily="18" charset="0"/>
                        </a:rPr>
                        <a:t>H</a:t>
                      </a:r>
                      <a:r>
                        <a:rPr lang="en-US" sz="1600" kern="1200" baseline="-25000">
                          <a:effectLst/>
                          <a:latin typeface="Times New Roman" panose="02020603050405020304" pitchFamily="18" charset="0"/>
                          <a:cs typeface="Times New Roman" panose="02020603050405020304" pitchFamily="18" charset="0"/>
                        </a:rPr>
                        <a:t>2</a:t>
                      </a:r>
                      <a:r>
                        <a:rPr lang="en-US" sz="1600" kern="1200">
                          <a:effectLst/>
                          <a:latin typeface="Times New Roman" panose="02020603050405020304" pitchFamily="18" charset="0"/>
                          <a:cs typeface="Times New Roman" panose="02020603050405020304" pitchFamily="18" charset="0"/>
                        </a:rPr>
                        <a:t>O</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1600" kern="1200" dirty="0">
                          <a:effectLst/>
                          <a:latin typeface="Times New Roman" panose="02020603050405020304" pitchFamily="18" charset="0"/>
                          <a:cs typeface="Times New Roman" panose="02020603050405020304" pitchFamily="18" charset="0"/>
                        </a:rPr>
                        <a:t>OH</a:t>
                      </a:r>
                      <a:r>
                        <a:rPr lang="en-US" sz="1600" kern="1200" baseline="30000" dirty="0">
                          <a:effectLst/>
                          <a:latin typeface="Times New Roman" panose="02020603050405020304" pitchFamily="18" charset="0"/>
                          <a:cs typeface="Times New Roman" panose="02020603050405020304" pitchFamily="18" charset="0"/>
                        </a:rPr>
                        <a:t>-</a:t>
                      </a:r>
                      <a:endParaRPr lang="ru-RU"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vMerge="1">
                  <a:txBody>
                    <a:bodyPr/>
                    <a:lstStyle/>
                    <a:p>
                      <a:endParaRPr lang="ru-RU"/>
                    </a:p>
                  </a:txBody>
                  <a:tcPr/>
                </a:tc>
                <a:extLst>
                  <a:ext uri="{0D108BD9-81ED-4DB2-BD59-A6C34878D82A}">
                    <a16:rowId xmlns:a16="http://schemas.microsoft.com/office/drawing/2014/main" val="2072090709"/>
                  </a:ext>
                </a:extLst>
              </a:tr>
              <a:tr h="0">
                <a:tc>
                  <a:txBody>
                    <a:bodyPr/>
                    <a:lstStyle/>
                    <a:p>
                      <a:pPr algn="ctr"/>
                      <a:r>
                        <a:rPr lang="en-US" sz="1600" kern="1200">
                          <a:effectLst/>
                          <a:latin typeface="Times New Roman" panose="02020603050405020304" pitchFamily="18" charset="0"/>
                          <a:cs typeface="Times New Roman" panose="02020603050405020304" pitchFamily="18" charset="0"/>
                        </a:rPr>
                        <a:t>H</a:t>
                      </a:r>
                      <a:r>
                        <a:rPr lang="en-US" sz="1600" kern="1200" baseline="-25000">
                          <a:effectLst/>
                          <a:latin typeface="Times New Roman" panose="02020603050405020304" pitchFamily="18" charset="0"/>
                          <a:cs typeface="Times New Roman" panose="02020603050405020304" pitchFamily="18" charset="0"/>
                        </a:rPr>
                        <a:t>3 </a:t>
                      </a:r>
                      <a:r>
                        <a:rPr lang="en-US" sz="1600" kern="1200">
                          <a:effectLst/>
                          <a:latin typeface="Times New Roman" panose="02020603050405020304" pitchFamily="18" charset="0"/>
                          <a:cs typeface="Times New Roman" panose="02020603050405020304" pitchFamily="18" charset="0"/>
                        </a:rPr>
                        <a:t>PO</a:t>
                      </a:r>
                      <a:r>
                        <a:rPr lang="en-US" sz="1600" kern="1200" baseline="-25000">
                          <a:effectLst/>
                          <a:latin typeface="Times New Roman" panose="02020603050405020304" pitchFamily="18" charset="0"/>
                          <a:cs typeface="Times New Roman" panose="02020603050405020304" pitchFamily="18" charset="0"/>
                        </a:rPr>
                        <a:t>4</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1600" kern="1200">
                          <a:effectLst/>
                          <a:latin typeface="Times New Roman" panose="02020603050405020304" pitchFamily="18" charset="0"/>
                          <a:cs typeface="Times New Roman" panose="02020603050405020304" pitchFamily="18" charset="0"/>
                        </a:rPr>
                        <a:t>H</a:t>
                      </a:r>
                      <a:r>
                        <a:rPr lang="en-US" sz="1600" kern="1200" baseline="-25000">
                          <a:effectLst/>
                          <a:latin typeface="Times New Roman" panose="02020603050405020304" pitchFamily="18" charset="0"/>
                          <a:cs typeface="Times New Roman" panose="02020603050405020304" pitchFamily="18" charset="0"/>
                        </a:rPr>
                        <a:t>2</a:t>
                      </a:r>
                      <a:r>
                        <a:rPr lang="en-US" sz="1600" kern="1200">
                          <a:effectLst/>
                          <a:latin typeface="Times New Roman" panose="02020603050405020304" pitchFamily="18" charset="0"/>
                          <a:cs typeface="Times New Roman" panose="02020603050405020304" pitchFamily="18" charset="0"/>
                        </a:rPr>
                        <a:t>PO</a:t>
                      </a:r>
                      <a:r>
                        <a:rPr lang="en-US" sz="1600" kern="1200" baseline="-25000">
                          <a:effectLst/>
                          <a:latin typeface="Times New Roman" panose="02020603050405020304" pitchFamily="18" charset="0"/>
                          <a:cs typeface="Times New Roman" panose="02020603050405020304" pitchFamily="18" charset="0"/>
                        </a:rPr>
                        <a:t>4</a:t>
                      </a:r>
                      <a:r>
                        <a:rPr lang="en-US" sz="1600" kern="1200" baseline="30000">
                          <a:effectLst/>
                          <a:latin typeface="Times New Roman" panose="02020603050405020304" pitchFamily="18" charset="0"/>
                          <a:cs typeface="Times New Roman" panose="02020603050405020304" pitchFamily="18" charset="0"/>
                        </a:rPr>
                        <a:t>-</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rowSpan="2">
                  <a:txBody>
                    <a:bodyPr/>
                    <a:lstStyle/>
                    <a:p>
                      <a:pPr>
                        <a:tabLst>
                          <a:tab pos="482600" algn="l"/>
                          <a:tab pos="831850" algn="ctr"/>
                        </a:tabLst>
                      </a:pPr>
                      <a:r>
                        <a:rPr lang="en-US" sz="1600" kern="1200" dirty="0">
                          <a:effectLst/>
                          <a:latin typeface="Times New Roman" panose="02020603050405020304" pitchFamily="18" charset="0"/>
                          <a:cs typeface="Times New Roman" panose="02020603050405020304" pitchFamily="18" charset="0"/>
                        </a:rPr>
                        <a:t>   }H</a:t>
                      </a:r>
                      <a:r>
                        <a:rPr lang="en-US" sz="1600" kern="1200" baseline="-25000" dirty="0">
                          <a:effectLst/>
                          <a:latin typeface="Times New Roman" panose="02020603050405020304" pitchFamily="18" charset="0"/>
                          <a:cs typeface="Times New Roman" panose="02020603050405020304" pitchFamily="18" charset="0"/>
                        </a:rPr>
                        <a:t>2</a:t>
                      </a:r>
                      <a:r>
                        <a:rPr lang="en-US" sz="1600" kern="1200" dirty="0">
                          <a:effectLst/>
                          <a:latin typeface="Times New Roman" panose="02020603050405020304" pitchFamily="18" charset="0"/>
                          <a:cs typeface="Times New Roman" panose="02020603050405020304" pitchFamily="18" charset="0"/>
                        </a:rPr>
                        <a:t>PO</a:t>
                      </a:r>
                      <a:r>
                        <a:rPr lang="en-US" sz="1600" kern="1200" baseline="-25000" dirty="0">
                          <a:effectLst/>
                          <a:latin typeface="Times New Roman" panose="02020603050405020304" pitchFamily="18" charset="0"/>
                          <a:cs typeface="Times New Roman" panose="02020603050405020304" pitchFamily="18" charset="0"/>
                        </a:rPr>
                        <a:t>4</a:t>
                      </a:r>
                      <a:r>
                        <a:rPr lang="en-US" sz="1600" kern="1200" baseline="30000" dirty="0">
                          <a:effectLst/>
                          <a:latin typeface="Times New Roman" panose="02020603050405020304" pitchFamily="18" charset="0"/>
                          <a:cs typeface="Times New Roman" panose="02020603050405020304" pitchFamily="18" charset="0"/>
                        </a:rPr>
                        <a:t>-</a:t>
                      </a:r>
                      <a:endParaRPr lang="ru-RU"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8700469"/>
                  </a:ext>
                </a:extLst>
              </a:tr>
              <a:tr h="0">
                <a:tc>
                  <a:txBody>
                    <a:bodyPr/>
                    <a:lstStyle/>
                    <a:p>
                      <a:pPr algn="ctr"/>
                      <a:r>
                        <a:rPr lang="en-US" sz="1600" kern="1200">
                          <a:effectLst/>
                          <a:latin typeface="Times New Roman" panose="02020603050405020304" pitchFamily="18" charset="0"/>
                          <a:cs typeface="Times New Roman" panose="02020603050405020304" pitchFamily="18" charset="0"/>
                        </a:rPr>
                        <a:t>H</a:t>
                      </a:r>
                      <a:r>
                        <a:rPr lang="en-US" sz="1600" kern="1200" baseline="-25000">
                          <a:effectLst/>
                          <a:latin typeface="Times New Roman" panose="02020603050405020304" pitchFamily="18" charset="0"/>
                          <a:cs typeface="Times New Roman" panose="02020603050405020304" pitchFamily="18" charset="0"/>
                        </a:rPr>
                        <a:t>2</a:t>
                      </a:r>
                      <a:r>
                        <a:rPr lang="en-US" sz="1600" kern="1200">
                          <a:effectLst/>
                          <a:latin typeface="Times New Roman" panose="02020603050405020304" pitchFamily="18" charset="0"/>
                          <a:cs typeface="Times New Roman" panose="02020603050405020304" pitchFamily="18" charset="0"/>
                        </a:rPr>
                        <a:t>PO</a:t>
                      </a:r>
                      <a:r>
                        <a:rPr lang="en-US" sz="1600" kern="1200" baseline="-25000">
                          <a:effectLst/>
                          <a:latin typeface="Times New Roman" panose="02020603050405020304" pitchFamily="18" charset="0"/>
                          <a:cs typeface="Times New Roman" panose="02020603050405020304" pitchFamily="18" charset="0"/>
                        </a:rPr>
                        <a:t>4</a:t>
                      </a:r>
                      <a:r>
                        <a:rPr lang="en-US" sz="1600" kern="1200" baseline="30000">
                          <a:effectLst/>
                          <a:latin typeface="Times New Roman" panose="02020603050405020304" pitchFamily="18" charset="0"/>
                          <a:cs typeface="Times New Roman" panose="02020603050405020304" pitchFamily="18" charset="0"/>
                        </a:rPr>
                        <a:t>-</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1600" kern="1200" dirty="0">
                          <a:effectLst/>
                          <a:latin typeface="Times New Roman" panose="02020603050405020304" pitchFamily="18" charset="0"/>
                          <a:cs typeface="Times New Roman" panose="02020603050405020304" pitchFamily="18" charset="0"/>
                        </a:rPr>
                        <a:t>HPO</a:t>
                      </a:r>
                      <a:r>
                        <a:rPr lang="en-US" sz="1600" kern="1200" baseline="-25000" dirty="0">
                          <a:effectLst/>
                          <a:latin typeface="Times New Roman" panose="02020603050405020304" pitchFamily="18" charset="0"/>
                          <a:cs typeface="Times New Roman" panose="02020603050405020304" pitchFamily="18" charset="0"/>
                        </a:rPr>
                        <a:t>4</a:t>
                      </a:r>
                      <a:r>
                        <a:rPr lang="en-US" sz="1600" kern="1200" baseline="30000" dirty="0">
                          <a:effectLst/>
                          <a:latin typeface="Times New Roman" panose="02020603050405020304" pitchFamily="18" charset="0"/>
                          <a:cs typeface="Times New Roman" panose="02020603050405020304" pitchFamily="18" charset="0"/>
                        </a:rPr>
                        <a:t>2-</a:t>
                      </a:r>
                      <a:endParaRPr lang="ru-RU"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vMerge="1">
                  <a:txBody>
                    <a:bodyPr/>
                    <a:lstStyle/>
                    <a:p>
                      <a:endParaRPr lang="ru-RU"/>
                    </a:p>
                  </a:txBody>
                  <a:tcPr/>
                </a:tc>
                <a:extLst>
                  <a:ext uri="{0D108BD9-81ED-4DB2-BD59-A6C34878D82A}">
                    <a16:rowId xmlns:a16="http://schemas.microsoft.com/office/drawing/2014/main" val="2844192615"/>
                  </a:ext>
                </a:extLst>
              </a:tr>
              <a:tr h="0">
                <a:tc>
                  <a:txBody>
                    <a:bodyPr/>
                    <a:lstStyle/>
                    <a:p>
                      <a:pPr algn="ctr"/>
                      <a:r>
                        <a:rPr lang="en-US" sz="1600" kern="1200">
                          <a:effectLst/>
                          <a:latin typeface="Times New Roman" panose="02020603050405020304" pitchFamily="18" charset="0"/>
                          <a:cs typeface="Times New Roman" panose="02020603050405020304" pitchFamily="18" charset="0"/>
                        </a:rPr>
                        <a:t>Al(H</a:t>
                      </a:r>
                      <a:r>
                        <a:rPr lang="en-US" sz="1600" kern="1200" baseline="-25000">
                          <a:effectLst/>
                          <a:latin typeface="Times New Roman" panose="02020603050405020304" pitchFamily="18" charset="0"/>
                          <a:cs typeface="Times New Roman" panose="02020603050405020304" pitchFamily="18" charset="0"/>
                        </a:rPr>
                        <a:t>2</a:t>
                      </a:r>
                      <a:r>
                        <a:rPr lang="en-US" sz="1600" kern="1200">
                          <a:effectLst/>
                          <a:latin typeface="Times New Roman" panose="02020603050405020304" pitchFamily="18" charset="0"/>
                          <a:cs typeface="Times New Roman" panose="02020603050405020304" pitchFamily="18" charset="0"/>
                        </a:rPr>
                        <a:t>O)</a:t>
                      </a:r>
                      <a:r>
                        <a:rPr lang="en-US" sz="1600" kern="1200" baseline="-25000">
                          <a:effectLst/>
                          <a:latin typeface="Times New Roman" panose="02020603050405020304" pitchFamily="18" charset="0"/>
                          <a:cs typeface="Times New Roman" panose="02020603050405020304" pitchFamily="18" charset="0"/>
                        </a:rPr>
                        <a:t>6</a:t>
                      </a:r>
                      <a:r>
                        <a:rPr lang="en-US" sz="1600" kern="1200" baseline="30000">
                          <a:effectLst/>
                          <a:latin typeface="Times New Roman" panose="02020603050405020304" pitchFamily="18" charset="0"/>
                          <a:cs typeface="Times New Roman" panose="02020603050405020304" pitchFamily="18" charset="0"/>
                        </a:rPr>
                        <a:t>3+</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1600" kern="1200">
                          <a:effectLst/>
                          <a:latin typeface="Times New Roman" panose="02020603050405020304" pitchFamily="18" charset="0"/>
                          <a:cs typeface="Times New Roman" panose="02020603050405020304" pitchFamily="18" charset="0"/>
                        </a:rPr>
                        <a:t>Al(H</a:t>
                      </a:r>
                      <a:r>
                        <a:rPr lang="en-US" sz="1600" kern="1200" baseline="-25000">
                          <a:effectLst/>
                          <a:latin typeface="Times New Roman" panose="02020603050405020304" pitchFamily="18" charset="0"/>
                          <a:cs typeface="Times New Roman" panose="02020603050405020304" pitchFamily="18" charset="0"/>
                        </a:rPr>
                        <a:t>2</a:t>
                      </a:r>
                      <a:r>
                        <a:rPr lang="en-US" sz="1600" kern="1200">
                          <a:effectLst/>
                          <a:latin typeface="Times New Roman" panose="02020603050405020304" pitchFamily="18" charset="0"/>
                          <a:cs typeface="Times New Roman" panose="02020603050405020304" pitchFamily="18" charset="0"/>
                        </a:rPr>
                        <a:t>O)</a:t>
                      </a:r>
                      <a:r>
                        <a:rPr lang="en-US" sz="1600" kern="1200" baseline="-25000">
                          <a:effectLst/>
                          <a:latin typeface="Times New Roman" panose="02020603050405020304" pitchFamily="18" charset="0"/>
                          <a:cs typeface="Times New Roman" panose="02020603050405020304" pitchFamily="18" charset="0"/>
                        </a:rPr>
                        <a:t>5</a:t>
                      </a:r>
                      <a:r>
                        <a:rPr lang="en-US" sz="1600" kern="1200">
                          <a:effectLst/>
                          <a:latin typeface="Times New Roman" panose="02020603050405020304" pitchFamily="18" charset="0"/>
                          <a:cs typeface="Times New Roman" panose="02020603050405020304" pitchFamily="18" charset="0"/>
                        </a:rPr>
                        <a:t>(OH)</a:t>
                      </a:r>
                      <a:r>
                        <a:rPr lang="en-US" sz="1600" kern="1200" baseline="30000">
                          <a:effectLst/>
                          <a:latin typeface="Times New Roman" panose="02020603050405020304" pitchFamily="18" charset="0"/>
                          <a:cs typeface="Times New Roman" panose="02020603050405020304" pitchFamily="18" charset="0"/>
                        </a:rPr>
                        <a:t>2+</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rowSpan="2">
                  <a:txBody>
                    <a:bodyPr/>
                    <a:lstStyle/>
                    <a:p>
                      <a:r>
                        <a:rPr lang="en-US" sz="1600" kern="1200" dirty="0">
                          <a:effectLst/>
                          <a:latin typeface="Times New Roman" panose="02020603050405020304" pitchFamily="18" charset="0"/>
                          <a:cs typeface="Times New Roman" panose="02020603050405020304" pitchFamily="18" charset="0"/>
                        </a:rPr>
                        <a:t>   }Al(H</a:t>
                      </a:r>
                      <a:r>
                        <a:rPr lang="en-US" sz="1600" kern="1200" baseline="-25000" dirty="0">
                          <a:effectLst/>
                          <a:latin typeface="Times New Roman" panose="02020603050405020304" pitchFamily="18" charset="0"/>
                          <a:cs typeface="Times New Roman" panose="02020603050405020304" pitchFamily="18" charset="0"/>
                        </a:rPr>
                        <a:t>2</a:t>
                      </a:r>
                      <a:r>
                        <a:rPr lang="en-US" sz="1600" kern="1200" dirty="0">
                          <a:effectLst/>
                          <a:latin typeface="Times New Roman" panose="02020603050405020304" pitchFamily="18" charset="0"/>
                          <a:cs typeface="Times New Roman" panose="02020603050405020304" pitchFamily="18" charset="0"/>
                        </a:rPr>
                        <a:t>O)</a:t>
                      </a:r>
                      <a:r>
                        <a:rPr lang="en-US" sz="1600" kern="1200" baseline="-25000" dirty="0">
                          <a:effectLst/>
                          <a:latin typeface="Times New Roman" panose="02020603050405020304" pitchFamily="18" charset="0"/>
                          <a:cs typeface="Times New Roman" panose="02020603050405020304" pitchFamily="18" charset="0"/>
                        </a:rPr>
                        <a:t>5</a:t>
                      </a:r>
                      <a:r>
                        <a:rPr lang="en-US" sz="1600" kern="1200" dirty="0">
                          <a:effectLst/>
                          <a:latin typeface="Times New Roman" panose="02020603050405020304" pitchFamily="18" charset="0"/>
                          <a:cs typeface="Times New Roman" panose="02020603050405020304" pitchFamily="18" charset="0"/>
                        </a:rPr>
                        <a:t>(OH)</a:t>
                      </a:r>
                      <a:r>
                        <a:rPr lang="en-US" sz="1600" kern="1200" baseline="30000" dirty="0">
                          <a:effectLst/>
                          <a:latin typeface="Times New Roman" panose="02020603050405020304" pitchFamily="18" charset="0"/>
                          <a:cs typeface="Times New Roman" panose="02020603050405020304" pitchFamily="18" charset="0"/>
                        </a:rPr>
                        <a:t>2+</a:t>
                      </a:r>
                      <a:endParaRPr lang="ru-RU"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81997656"/>
                  </a:ext>
                </a:extLst>
              </a:tr>
              <a:tr h="0">
                <a:tc>
                  <a:txBody>
                    <a:bodyPr/>
                    <a:lstStyle/>
                    <a:p>
                      <a:pPr algn="ctr"/>
                      <a:r>
                        <a:rPr lang="en-US" sz="1600" kern="1200">
                          <a:effectLst/>
                          <a:latin typeface="Times New Roman" panose="02020603050405020304" pitchFamily="18" charset="0"/>
                          <a:cs typeface="Times New Roman" panose="02020603050405020304" pitchFamily="18" charset="0"/>
                        </a:rPr>
                        <a:t>Al(H</a:t>
                      </a:r>
                      <a:r>
                        <a:rPr lang="en-US" sz="1600" kern="1200" baseline="-25000">
                          <a:effectLst/>
                          <a:latin typeface="Times New Roman" panose="02020603050405020304" pitchFamily="18" charset="0"/>
                          <a:cs typeface="Times New Roman" panose="02020603050405020304" pitchFamily="18" charset="0"/>
                        </a:rPr>
                        <a:t>2</a:t>
                      </a:r>
                      <a:r>
                        <a:rPr lang="en-US" sz="1600" kern="1200">
                          <a:effectLst/>
                          <a:latin typeface="Times New Roman" panose="02020603050405020304" pitchFamily="18" charset="0"/>
                          <a:cs typeface="Times New Roman" panose="02020603050405020304" pitchFamily="18" charset="0"/>
                        </a:rPr>
                        <a:t>O)</a:t>
                      </a:r>
                      <a:r>
                        <a:rPr lang="en-US" sz="1600" kern="1200" baseline="-25000">
                          <a:effectLst/>
                          <a:latin typeface="Times New Roman" panose="02020603050405020304" pitchFamily="18" charset="0"/>
                          <a:cs typeface="Times New Roman" panose="02020603050405020304" pitchFamily="18" charset="0"/>
                        </a:rPr>
                        <a:t>5</a:t>
                      </a:r>
                      <a:r>
                        <a:rPr lang="en-US" sz="1600" kern="1200">
                          <a:effectLst/>
                          <a:latin typeface="Times New Roman" panose="02020603050405020304" pitchFamily="18" charset="0"/>
                          <a:cs typeface="Times New Roman" panose="02020603050405020304" pitchFamily="18" charset="0"/>
                        </a:rPr>
                        <a:t>(OH)</a:t>
                      </a:r>
                      <a:r>
                        <a:rPr lang="en-US" sz="1600" kern="1200" baseline="30000">
                          <a:effectLst/>
                          <a:latin typeface="Times New Roman" panose="02020603050405020304" pitchFamily="18" charset="0"/>
                          <a:cs typeface="Times New Roman" panose="02020603050405020304" pitchFamily="18" charset="0"/>
                        </a:rPr>
                        <a:t>2+</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1600" kern="1200" dirty="0">
                          <a:effectLst/>
                          <a:latin typeface="Times New Roman" panose="02020603050405020304" pitchFamily="18" charset="0"/>
                          <a:cs typeface="Times New Roman" panose="02020603050405020304" pitchFamily="18" charset="0"/>
                        </a:rPr>
                        <a:t>Al(H</a:t>
                      </a:r>
                      <a:r>
                        <a:rPr lang="en-US" sz="1600" kern="1200" baseline="-25000" dirty="0">
                          <a:effectLst/>
                          <a:latin typeface="Times New Roman" panose="02020603050405020304" pitchFamily="18" charset="0"/>
                          <a:cs typeface="Times New Roman" panose="02020603050405020304" pitchFamily="18" charset="0"/>
                        </a:rPr>
                        <a:t>2</a:t>
                      </a:r>
                      <a:r>
                        <a:rPr lang="en-US" sz="1600" kern="1200" dirty="0">
                          <a:effectLst/>
                          <a:latin typeface="Times New Roman" panose="02020603050405020304" pitchFamily="18" charset="0"/>
                          <a:cs typeface="Times New Roman" panose="02020603050405020304" pitchFamily="18" charset="0"/>
                        </a:rPr>
                        <a:t>O)</a:t>
                      </a:r>
                      <a:r>
                        <a:rPr lang="en-US" sz="1600" kern="1200" baseline="-25000" dirty="0">
                          <a:effectLst/>
                          <a:latin typeface="Times New Roman" panose="02020603050405020304" pitchFamily="18" charset="0"/>
                          <a:cs typeface="Times New Roman" panose="02020603050405020304" pitchFamily="18" charset="0"/>
                        </a:rPr>
                        <a:t>4</a:t>
                      </a:r>
                      <a:r>
                        <a:rPr lang="en-US" sz="1600" kern="1200" dirty="0">
                          <a:effectLst/>
                          <a:latin typeface="Times New Roman" panose="02020603050405020304" pitchFamily="18" charset="0"/>
                          <a:cs typeface="Times New Roman" panose="02020603050405020304" pitchFamily="18" charset="0"/>
                        </a:rPr>
                        <a:t>(OH)</a:t>
                      </a:r>
                      <a:r>
                        <a:rPr lang="en-US" sz="1600" kern="1200" baseline="-25000" dirty="0">
                          <a:effectLst/>
                          <a:latin typeface="Times New Roman" panose="02020603050405020304" pitchFamily="18" charset="0"/>
                          <a:cs typeface="Times New Roman" panose="02020603050405020304" pitchFamily="18" charset="0"/>
                        </a:rPr>
                        <a:t>2</a:t>
                      </a:r>
                      <a:r>
                        <a:rPr lang="en-US" sz="1600" kern="1200" baseline="30000" dirty="0">
                          <a:effectLst/>
                          <a:latin typeface="Times New Roman" panose="02020603050405020304" pitchFamily="18" charset="0"/>
                          <a:cs typeface="Times New Roman" panose="02020603050405020304" pitchFamily="18" charset="0"/>
                        </a:rPr>
                        <a:t>+</a:t>
                      </a:r>
                      <a:endParaRPr lang="ru-RU"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vMerge="1">
                  <a:txBody>
                    <a:bodyPr/>
                    <a:lstStyle/>
                    <a:p>
                      <a:endParaRPr lang="ru-RU"/>
                    </a:p>
                  </a:txBody>
                  <a:tcPr/>
                </a:tc>
                <a:extLst>
                  <a:ext uri="{0D108BD9-81ED-4DB2-BD59-A6C34878D82A}">
                    <a16:rowId xmlns:a16="http://schemas.microsoft.com/office/drawing/2014/main" val="125799588"/>
                  </a:ext>
                </a:extLst>
              </a:tr>
            </a:tbl>
          </a:graphicData>
        </a:graphic>
      </p:graphicFrame>
    </p:spTree>
    <p:extLst>
      <p:ext uri="{BB962C8B-B14F-4D97-AF65-F5344CB8AC3E}">
        <p14:creationId xmlns:p14="http://schemas.microsoft.com/office/powerpoint/2010/main" val="3223830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FFB71C1-4B2F-4D95-B592-BE0B3AC090AD}"/>
              </a:ext>
            </a:extLst>
          </p:cNvPr>
          <p:cNvSpPr>
            <a:spLocks noGrp="1"/>
          </p:cNvSpPr>
          <p:nvPr>
            <p:ph sz="quarter" idx="1"/>
          </p:nvPr>
        </p:nvSpPr>
        <p:spPr>
          <a:xfrm>
            <a:off x="457200" y="188640"/>
            <a:ext cx="8281416" cy="6285312"/>
          </a:xfrm>
        </p:spPr>
        <p:txBody>
          <a:bodyPr/>
          <a:lstStyle/>
          <a:p>
            <a:pPr indent="0" algn="just">
              <a:buNone/>
            </a:pPr>
            <a:r>
              <a:rPr lang="kk-KZ" sz="2800" kern="1200" dirty="0">
                <a:solidFill>
                  <a:srgbClr val="000000"/>
                </a:solidFill>
                <a:effectLst/>
                <a:latin typeface="Times New Roman" panose="02020603050405020304" pitchFamily="18" charset="0"/>
                <a:ea typeface="Calibri" panose="020F0502020204030204" pitchFamily="34" charset="0"/>
              </a:rPr>
              <a:t>Протон алмасу арқылы орындалатын қайтымды реакциялар жартылай қышқылдық-негіздік реакциялар деп аталады:</a:t>
            </a:r>
            <a:endParaRPr lang="ru-RU" sz="2800" dirty="0">
              <a:effectLst/>
              <a:latin typeface="Times New Roman" panose="02020603050405020304" pitchFamily="18" charset="0"/>
              <a:ea typeface="Times New Roman" panose="02020603050405020304" pitchFamily="18" charset="0"/>
            </a:endParaRPr>
          </a:p>
          <a:p>
            <a:pPr indent="450215" algn="just"/>
            <a:r>
              <a:rPr lang="en-US" sz="2800" kern="1200" dirty="0">
                <a:solidFill>
                  <a:srgbClr val="000000"/>
                </a:solidFill>
                <a:effectLst/>
                <a:latin typeface="Times New Roman" panose="02020603050405020304" pitchFamily="18" charset="0"/>
                <a:ea typeface="Calibri" panose="020F0502020204030204" pitchFamily="34" charset="0"/>
              </a:rPr>
              <a:t>HA ↔ p + A</a:t>
            </a:r>
            <a:r>
              <a:rPr lang="en-US" sz="2800" kern="1200" baseline="30000" dirty="0">
                <a:solidFill>
                  <a:srgbClr val="000000"/>
                </a:solidFill>
                <a:effectLst/>
                <a:latin typeface="Times New Roman" panose="02020603050405020304" pitchFamily="18" charset="0"/>
                <a:ea typeface="Calibri" panose="020F0502020204030204" pitchFamily="34" charset="0"/>
              </a:rPr>
              <a:t>-  </a:t>
            </a:r>
            <a:r>
              <a:rPr lang="en-US" sz="2800" kern="1200" dirty="0">
                <a:solidFill>
                  <a:srgbClr val="000000"/>
                </a:solidFill>
                <a:effectLst/>
                <a:latin typeface="Times New Roman" panose="02020603050405020304" pitchFamily="18" charset="0"/>
                <a:ea typeface="Calibri" panose="020F0502020204030204" pitchFamily="34" charset="0"/>
              </a:rPr>
              <a:t>  HA/A</a:t>
            </a:r>
            <a:r>
              <a:rPr lang="en-US" sz="2800" kern="1200" baseline="30000" dirty="0">
                <a:solidFill>
                  <a:srgbClr val="000000"/>
                </a:solidFill>
                <a:effectLst/>
                <a:latin typeface="Times New Roman" panose="02020603050405020304" pitchFamily="18" charset="0"/>
                <a:ea typeface="Calibri" panose="020F0502020204030204" pitchFamily="34" charset="0"/>
              </a:rPr>
              <a:t>-  </a:t>
            </a:r>
            <a:r>
              <a:rPr lang="en-US" sz="2800" kern="1200" dirty="0">
                <a:solidFill>
                  <a:srgbClr val="000000"/>
                </a:solidFill>
                <a:effectLst/>
                <a:latin typeface="Times New Roman" panose="02020603050405020304" pitchFamily="18" charset="0"/>
                <a:ea typeface="Calibri" panose="020F0502020204030204" pitchFamily="34" charset="0"/>
              </a:rPr>
              <a:t> </a:t>
            </a:r>
            <a:r>
              <a:rPr lang="kk-KZ" sz="2800" kern="1200" dirty="0">
                <a:solidFill>
                  <a:srgbClr val="000000"/>
                </a:solidFill>
                <a:effectLst/>
                <a:latin typeface="Times New Roman" panose="02020603050405020304" pitchFamily="18" charset="0"/>
                <a:ea typeface="Calibri" panose="020F0502020204030204" pitchFamily="34" charset="0"/>
              </a:rPr>
              <a:t>қосарласқан жұп</a:t>
            </a:r>
            <a:endParaRPr lang="ru-RU" sz="2800" dirty="0">
              <a:effectLst/>
              <a:latin typeface="Times New Roman" panose="02020603050405020304" pitchFamily="18" charset="0"/>
              <a:ea typeface="Times New Roman" panose="02020603050405020304" pitchFamily="18" charset="0"/>
            </a:endParaRPr>
          </a:p>
          <a:p>
            <a:pPr indent="450215" algn="just"/>
            <a:r>
              <a:rPr lang="en-US" sz="2800" kern="1200" dirty="0">
                <a:solidFill>
                  <a:srgbClr val="000000"/>
                </a:solidFill>
                <a:effectLst/>
                <a:latin typeface="Times New Roman" panose="02020603050405020304" pitchFamily="18" charset="0"/>
                <a:ea typeface="Calibri" panose="020F0502020204030204" pitchFamily="34" charset="0"/>
              </a:rPr>
              <a:t>B + p ↔ BH</a:t>
            </a:r>
            <a:r>
              <a:rPr lang="en-US" sz="2800" kern="1200" baseline="30000" dirty="0">
                <a:solidFill>
                  <a:srgbClr val="000000"/>
                </a:solidFill>
                <a:effectLst/>
                <a:latin typeface="Times New Roman" panose="02020603050405020304" pitchFamily="18" charset="0"/>
                <a:ea typeface="Calibri" panose="020F0502020204030204" pitchFamily="34" charset="0"/>
              </a:rPr>
              <a:t>+  </a:t>
            </a:r>
            <a:r>
              <a:rPr lang="en-US" sz="2800" kern="1200" dirty="0">
                <a:solidFill>
                  <a:srgbClr val="000000"/>
                </a:solidFill>
                <a:effectLst/>
                <a:latin typeface="Times New Roman" panose="02020603050405020304" pitchFamily="18" charset="0"/>
                <a:ea typeface="Calibri" panose="020F0502020204030204" pitchFamily="34" charset="0"/>
              </a:rPr>
              <a:t>  BH</a:t>
            </a:r>
            <a:r>
              <a:rPr lang="en-US" sz="2800" kern="1200" baseline="30000" dirty="0">
                <a:solidFill>
                  <a:srgbClr val="000000"/>
                </a:solidFill>
                <a:effectLst/>
                <a:latin typeface="Times New Roman" panose="02020603050405020304" pitchFamily="18" charset="0"/>
                <a:ea typeface="Calibri" panose="020F0502020204030204" pitchFamily="34" charset="0"/>
              </a:rPr>
              <a:t>+</a:t>
            </a:r>
            <a:r>
              <a:rPr lang="en-US" sz="2800" kern="1200" dirty="0">
                <a:solidFill>
                  <a:srgbClr val="000000"/>
                </a:solidFill>
                <a:effectLst/>
                <a:latin typeface="Times New Roman" panose="02020603050405020304" pitchFamily="18" charset="0"/>
                <a:ea typeface="Calibri" panose="020F0502020204030204" pitchFamily="34" charset="0"/>
              </a:rPr>
              <a:t>/ B </a:t>
            </a:r>
            <a:endParaRPr lang="ru-RU" sz="2800" dirty="0">
              <a:effectLst/>
              <a:latin typeface="Times New Roman" panose="02020603050405020304" pitchFamily="18" charset="0"/>
              <a:ea typeface="Times New Roman" panose="02020603050405020304" pitchFamily="18" charset="0"/>
            </a:endParaRPr>
          </a:p>
          <a:p>
            <a:pPr indent="0" algn="just">
              <a:buNone/>
            </a:pPr>
            <a:r>
              <a:rPr lang="kk-KZ" sz="2800" kern="1200" dirty="0">
                <a:solidFill>
                  <a:srgbClr val="000000"/>
                </a:solidFill>
                <a:effectLst/>
                <a:latin typeface="Times New Roman" panose="02020603050405020304" pitchFamily="18" charset="0"/>
                <a:ea typeface="Calibri" panose="020F0502020204030204" pitchFamily="34" charset="0"/>
              </a:rPr>
              <a:t>Ерітіндіде жартылай қышқылдық-негіздік реакциялар өздігінен жүрмейді, т-т түсіп, протолиттік теңдеуді береді:</a:t>
            </a:r>
            <a:endParaRPr lang="ru-RU" sz="2800" dirty="0">
              <a:effectLst/>
              <a:latin typeface="Times New Roman" panose="02020603050405020304" pitchFamily="18" charset="0"/>
              <a:ea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5D19D7CB-D7D5-45E1-AB18-EBA1FD29ECD3}"/>
              </a:ext>
            </a:extLst>
          </p:cNvPr>
          <p:cNvSpPr>
            <a:spLocks noGrp="1"/>
          </p:cNvSpPr>
          <p:nvPr>
            <p:ph type="sldNum" sz="quarter" idx="15"/>
          </p:nvPr>
        </p:nvSpPr>
        <p:spPr/>
        <p:txBody>
          <a:bodyPr/>
          <a:lstStyle/>
          <a:p>
            <a:fld id="{D6F87789-79C0-4369-89FF-5E19A7612EE5}" type="slidenum">
              <a:rPr lang="ru-RU" smtClean="0"/>
              <a:pPr/>
              <a:t>4</a:t>
            </a:fld>
            <a:endParaRPr lang="ru-RU"/>
          </a:p>
        </p:txBody>
      </p:sp>
      <p:graphicFrame>
        <p:nvGraphicFramePr>
          <p:cNvPr id="6" name="Таблица 5">
            <a:extLst>
              <a:ext uri="{FF2B5EF4-FFF2-40B4-BE49-F238E27FC236}">
                <a16:creationId xmlns:a16="http://schemas.microsoft.com/office/drawing/2014/main" id="{01814993-0F3F-4A62-93EC-FFCA0E91137B}"/>
              </a:ext>
            </a:extLst>
          </p:cNvPr>
          <p:cNvGraphicFramePr>
            <a:graphicFrameLocks noGrp="1"/>
          </p:cNvGraphicFramePr>
          <p:nvPr>
            <p:extLst>
              <p:ext uri="{D42A27DB-BD31-4B8C-83A1-F6EECF244321}">
                <p14:modId xmlns:p14="http://schemas.microsoft.com/office/powerpoint/2010/main" val="1528668874"/>
              </p:ext>
            </p:extLst>
          </p:nvPr>
        </p:nvGraphicFramePr>
        <p:xfrm>
          <a:off x="899592" y="3861048"/>
          <a:ext cx="7632849" cy="1224136"/>
        </p:xfrm>
        <a:graphic>
          <a:graphicData uri="http://schemas.openxmlformats.org/drawingml/2006/table">
            <a:tbl>
              <a:tblPr firstRow="1" firstCol="1" bandRow="1">
                <a:tableStyleId>{5C22544A-7EE6-4342-B048-85BDC9FD1C3A}</a:tableStyleId>
              </a:tblPr>
              <a:tblGrid>
                <a:gridCol w="1728192">
                  <a:extLst>
                    <a:ext uri="{9D8B030D-6E8A-4147-A177-3AD203B41FA5}">
                      <a16:colId xmlns:a16="http://schemas.microsoft.com/office/drawing/2014/main" val="2912576833"/>
                    </a:ext>
                  </a:extLst>
                </a:gridCol>
                <a:gridCol w="347375">
                  <a:extLst>
                    <a:ext uri="{9D8B030D-6E8A-4147-A177-3AD203B41FA5}">
                      <a16:colId xmlns:a16="http://schemas.microsoft.com/office/drawing/2014/main" val="385558903"/>
                    </a:ext>
                  </a:extLst>
                </a:gridCol>
                <a:gridCol w="1221352">
                  <a:extLst>
                    <a:ext uri="{9D8B030D-6E8A-4147-A177-3AD203B41FA5}">
                      <a16:colId xmlns:a16="http://schemas.microsoft.com/office/drawing/2014/main" val="534812097"/>
                    </a:ext>
                  </a:extLst>
                </a:gridCol>
                <a:gridCol w="588895">
                  <a:extLst>
                    <a:ext uri="{9D8B030D-6E8A-4147-A177-3AD203B41FA5}">
                      <a16:colId xmlns:a16="http://schemas.microsoft.com/office/drawing/2014/main" val="3699072998"/>
                    </a:ext>
                  </a:extLst>
                </a:gridCol>
                <a:gridCol w="1665349">
                  <a:extLst>
                    <a:ext uri="{9D8B030D-6E8A-4147-A177-3AD203B41FA5}">
                      <a16:colId xmlns:a16="http://schemas.microsoft.com/office/drawing/2014/main" val="1941394499"/>
                    </a:ext>
                  </a:extLst>
                </a:gridCol>
                <a:gridCol w="515221">
                  <a:extLst>
                    <a:ext uri="{9D8B030D-6E8A-4147-A177-3AD203B41FA5}">
                      <a16:colId xmlns:a16="http://schemas.microsoft.com/office/drawing/2014/main" val="1485243325"/>
                    </a:ext>
                  </a:extLst>
                </a:gridCol>
                <a:gridCol w="1566465">
                  <a:extLst>
                    <a:ext uri="{9D8B030D-6E8A-4147-A177-3AD203B41FA5}">
                      <a16:colId xmlns:a16="http://schemas.microsoft.com/office/drawing/2014/main" val="3178354442"/>
                    </a:ext>
                  </a:extLst>
                </a:gridCol>
              </a:tblGrid>
              <a:tr h="533751">
                <a:tc>
                  <a:txBody>
                    <a:bodyPr/>
                    <a:lstStyle/>
                    <a:p>
                      <a:pPr algn="ctr"/>
                      <a:r>
                        <a:rPr lang="en-US" sz="2400" kern="1200" dirty="0">
                          <a:effectLst/>
                          <a:latin typeface="Times New Roman" panose="02020603050405020304" pitchFamily="18" charset="0"/>
                          <a:cs typeface="Times New Roman" panose="02020603050405020304" pitchFamily="18" charset="0"/>
                        </a:rPr>
                        <a:t>HA</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2400" kern="1200" dirty="0">
                          <a:effectLst/>
                          <a:latin typeface="Times New Roman" panose="02020603050405020304" pitchFamily="18" charset="0"/>
                          <a:cs typeface="Times New Roman" panose="02020603050405020304" pitchFamily="18" charset="0"/>
                        </a:rPr>
                        <a:t>+</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2400" kern="1200" dirty="0">
                          <a:effectLst/>
                          <a:latin typeface="Times New Roman" panose="02020603050405020304" pitchFamily="18" charset="0"/>
                          <a:cs typeface="Times New Roman" panose="02020603050405020304" pitchFamily="18" charset="0"/>
                        </a:rPr>
                        <a:t>B</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2400" kern="1200" dirty="0">
                          <a:effectLst/>
                          <a:latin typeface="Times New Roman" panose="02020603050405020304" pitchFamily="18" charset="0"/>
                          <a:cs typeface="Times New Roman" panose="02020603050405020304" pitchFamily="18" charset="0"/>
                        </a:rPr>
                        <a:t>↔</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2400" kern="1200">
                          <a:effectLst/>
                          <a:latin typeface="Times New Roman" panose="02020603050405020304" pitchFamily="18" charset="0"/>
                          <a:cs typeface="Times New Roman" panose="02020603050405020304" pitchFamily="18" charset="0"/>
                        </a:rPr>
                        <a:t>BH</a:t>
                      </a:r>
                      <a:r>
                        <a:rPr lang="en-US" sz="2400" kern="1200" baseline="30000">
                          <a:effectLst/>
                          <a:latin typeface="Times New Roman" panose="02020603050405020304" pitchFamily="18" charset="0"/>
                          <a:cs typeface="Times New Roman" panose="02020603050405020304" pitchFamily="18" charset="0"/>
                        </a:rPr>
                        <a:t>+</a:t>
                      </a:r>
                      <a:endParaRPr lang="ru-RU"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2400" kern="1200">
                          <a:effectLst/>
                          <a:latin typeface="Times New Roman" panose="02020603050405020304" pitchFamily="18" charset="0"/>
                          <a:cs typeface="Times New Roman" panose="02020603050405020304" pitchFamily="18" charset="0"/>
                        </a:rPr>
                        <a:t>+</a:t>
                      </a:r>
                      <a:endParaRPr lang="ru-RU"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2400" kern="1200">
                          <a:effectLst/>
                          <a:latin typeface="Times New Roman" panose="02020603050405020304" pitchFamily="18" charset="0"/>
                          <a:cs typeface="Times New Roman" panose="02020603050405020304" pitchFamily="18" charset="0"/>
                        </a:rPr>
                        <a:t>A</a:t>
                      </a:r>
                      <a:r>
                        <a:rPr lang="en-US" sz="2400" kern="1200" baseline="30000">
                          <a:effectLst/>
                          <a:latin typeface="Times New Roman" panose="02020603050405020304" pitchFamily="18" charset="0"/>
                          <a:cs typeface="Times New Roman" panose="02020603050405020304" pitchFamily="18" charset="0"/>
                        </a:rPr>
                        <a:t>-</a:t>
                      </a:r>
                      <a:endParaRPr lang="ru-RU"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43792782"/>
                  </a:ext>
                </a:extLst>
              </a:tr>
              <a:tr h="690385">
                <a:tc>
                  <a:txBody>
                    <a:bodyPr/>
                    <a:lstStyle/>
                    <a:p>
                      <a:pPr algn="ctr"/>
                      <a:r>
                        <a:rPr lang="kk-KZ" sz="2400" kern="1200">
                          <a:effectLst/>
                          <a:latin typeface="Times New Roman" panose="02020603050405020304" pitchFamily="18" charset="0"/>
                          <a:cs typeface="Times New Roman" panose="02020603050405020304" pitchFamily="18" charset="0"/>
                        </a:rPr>
                        <a:t>Қышқыл </a:t>
                      </a:r>
                      <a:r>
                        <a:rPr lang="ru-RU" sz="2400" kern="1200">
                          <a:effectLst/>
                          <a:latin typeface="Times New Roman" panose="02020603050405020304" pitchFamily="18" charset="0"/>
                          <a:cs typeface="Times New Roman" panose="02020603050405020304" pitchFamily="18" charset="0"/>
                        </a:rPr>
                        <a:t>1</a:t>
                      </a:r>
                      <a:endParaRPr lang="ru-RU"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2400" kern="1200">
                          <a:effectLst/>
                          <a:latin typeface="Times New Roman" panose="02020603050405020304" pitchFamily="18" charset="0"/>
                          <a:cs typeface="Times New Roman" panose="02020603050405020304" pitchFamily="18" charset="0"/>
                        </a:rPr>
                        <a:t> </a:t>
                      </a:r>
                      <a:endParaRPr lang="ru-RU"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kk-KZ" sz="2400" kern="1200" dirty="0">
                          <a:effectLst/>
                          <a:latin typeface="Times New Roman" panose="02020603050405020304" pitchFamily="18" charset="0"/>
                          <a:cs typeface="Times New Roman" panose="02020603050405020304" pitchFamily="18" charset="0"/>
                        </a:rPr>
                        <a:t>Негіз 2</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2400" kern="1200" dirty="0">
                          <a:effectLst/>
                          <a:latin typeface="Times New Roman" panose="02020603050405020304" pitchFamily="18" charset="0"/>
                          <a:cs typeface="Times New Roman" panose="02020603050405020304" pitchFamily="18" charset="0"/>
                        </a:rPr>
                        <a:t> </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kk-KZ" sz="2400" kern="1200" dirty="0">
                          <a:effectLst/>
                          <a:latin typeface="Times New Roman" panose="02020603050405020304" pitchFamily="18" charset="0"/>
                          <a:cs typeface="Times New Roman" panose="02020603050405020304" pitchFamily="18" charset="0"/>
                        </a:rPr>
                        <a:t>Қышқыл 2</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2400" kern="1200" dirty="0">
                          <a:effectLst/>
                          <a:latin typeface="Times New Roman" panose="02020603050405020304" pitchFamily="18" charset="0"/>
                          <a:cs typeface="Times New Roman" panose="02020603050405020304" pitchFamily="18" charset="0"/>
                        </a:rPr>
                        <a:t> </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kk-KZ" sz="2400" kern="1200" dirty="0">
                          <a:effectLst/>
                          <a:latin typeface="Times New Roman" panose="02020603050405020304" pitchFamily="18" charset="0"/>
                          <a:cs typeface="Times New Roman" panose="02020603050405020304" pitchFamily="18" charset="0"/>
                        </a:rPr>
                        <a:t>Негіз 1</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38904932"/>
                  </a:ext>
                </a:extLst>
              </a:tr>
            </a:tbl>
          </a:graphicData>
        </a:graphic>
      </p:graphicFrame>
    </p:spTree>
    <p:extLst>
      <p:ext uri="{BB962C8B-B14F-4D97-AF65-F5344CB8AC3E}">
        <p14:creationId xmlns:p14="http://schemas.microsoft.com/office/powerpoint/2010/main" val="612261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E828AF1-1EE4-47D8-BD08-C51A25E66E6B}"/>
              </a:ext>
            </a:extLst>
          </p:cNvPr>
          <p:cNvSpPr>
            <a:spLocks noGrp="1"/>
          </p:cNvSpPr>
          <p:nvPr>
            <p:ph sz="quarter" idx="1"/>
          </p:nvPr>
        </p:nvSpPr>
        <p:spPr>
          <a:xfrm>
            <a:off x="457200" y="692696"/>
            <a:ext cx="7787208" cy="5781256"/>
          </a:xfrm>
        </p:spPr>
        <p:txBody>
          <a:bodyPr/>
          <a:lstStyle/>
          <a:p>
            <a:pPr indent="0" algn="just">
              <a:buNone/>
            </a:pPr>
            <a:r>
              <a:rPr lang="kk-KZ" sz="2400" kern="1200" dirty="0">
                <a:solidFill>
                  <a:srgbClr val="000000"/>
                </a:solidFill>
                <a:effectLst/>
                <a:latin typeface="Times New Roman" panose="02020603050405020304" pitchFamily="18" charset="0"/>
                <a:ea typeface="Calibri" panose="020F0502020204030204" pitchFamily="34" charset="0"/>
              </a:rPr>
              <a:t>Қышқылдар мен негіздердің сандық сипаттамасы константа арқылы сипатталады.</a:t>
            </a:r>
            <a:endParaRPr lang="ru-RU" sz="2000" dirty="0">
              <a:effectLst/>
              <a:latin typeface="Times New Roman" panose="02020603050405020304" pitchFamily="18" charset="0"/>
              <a:ea typeface="Times New Roman" panose="02020603050405020304" pitchFamily="18" charset="0"/>
            </a:endParaRPr>
          </a:p>
          <a:p>
            <a:pPr indent="0" algn="just">
              <a:buNone/>
            </a:pPr>
            <a:r>
              <a:rPr lang="kk-KZ" sz="2400" kern="1200" dirty="0">
                <a:solidFill>
                  <a:srgbClr val="000000"/>
                </a:solidFill>
                <a:effectLst/>
                <a:latin typeface="Times New Roman" panose="02020603050405020304" pitchFamily="18" charset="0"/>
                <a:ea typeface="Calibri" panose="020F0502020204030204" pitchFamily="34" charset="0"/>
              </a:rPr>
              <a:t> </a:t>
            </a:r>
            <a:endParaRPr lang="ru-RU" sz="2000" dirty="0">
              <a:effectLst/>
              <a:latin typeface="Times New Roman" panose="02020603050405020304" pitchFamily="18" charset="0"/>
              <a:ea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E84E6358-2374-4204-877A-A89DF09F6596}"/>
              </a:ext>
            </a:extLst>
          </p:cNvPr>
          <p:cNvSpPr>
            <a:spLocks noGrp="1"/>
          </p:cNvSpPr>
          <p:nvPr>
            <p:ph type="sldNum" sz="quarter" idx="15"/>
          </p:nvPr>
        </p:nvSpPr>
        <p:spPr/>
        <p:txBody>
          <a:bodyPr/>
          <a:lstStyle/>
          <a:p>
            <a:fld id="{D6F87789-79C0-4369-89FF-5E19A7612EE5}" type="slidenum">
              <a:rPr lang="ru-RU" smtClean="0"/>
              <a:pPr/>
              <a:t>5</a:t>
            </a:fld>
            <a:endParaRPr lang="ru-RU"/>
          </a:p>
        </p:txBody>
      </p:sp>
      <p:pic>
        <p:nvPicPr>
          <p:cNvPr id="9" name="Рисунок 8">
            <a:extLst>
              <a:ext uri="{FF2B5EF4-FFF2-40B4-BE49-F238E27FC236}">
                <a16:creationId xmlns:a16="http://schemas.microsoft.com/office/drawing/2014/main" id="{2164FD62-F2AE-4AFF-9089-7C0FCEAE9102}"/>
              </a:ext>
            </a:extLst>
          </p:cNvPr>
          <p:cNvPicPr>
            <a:picLocks noChangeAspect="1"/>
          </p:cNvPicPr>
          <p:nvPr/>
        </p:nvPicPr>
        <p:blipFill>
          <a:blip r:embed="rId2"/>
          <a:stretch>
            <a:fillRect/>
          </a:stretch>
        </p:blipFill>
        <p:spPr>
          <a:xfrm>
            <a:off x="899592" y="2132856"/>
            <a:ext cx="7416824" cy="3601194"/>
          </a:xfrm>
          <a:prstGeom prst="rect">
            <a:avLst/>
          </a:prstGeom>
        </p:spPr>
      </p:pic>
    </p:spTree>
    <p:extLst>
      <p:ext uri="{BB962C8B-B14F-4D97-AF65-F5344CB8AC3E}">
        <p14:creationId xmlns:p14="http://schemas.microsoft.com/office/powerpoint/2010/main" val="737938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120D2AA-5008-4C96-9835-BBB752D98C79}"/>
              </a:ext>
            </a:extLst>
          </p:cNvPr>
          <p:cNvSpPr>
            <a:spLocks noGrp="1"/>
          </p:cNvSpPr>
          <p:nvPr>
            <p:ph sz="quarter" idx="1"/>
          </p:nvPr>
        </p:nvSpPr>
        <p:spPr>
          <a:xfrm>
            <a:off x="457200" y="548680"/>
            <a:ext cx="8003232" cy="5925272"/>
          </a:xfrm>
        </p:spPr>
        <p:txBody>
          <a:bodyPr/>
          <a:lstStyle/>
          <a:p>
            <a:pPr indent="450215" algn="just"/>
            <a:r>
              <a:rPr lang="kk-KZ" sz="2400" kern="1200" dirty="0">
                <a:solidFill>
                  <a:srgbClr val="000000"/>
                </a:solidFill>
                <a:effectLst/>
                <a:latin typeface="Times New Roman" panose="02020603050405020304" pitchFamily="18" charset="0"/>
                <a:ea typeface="Calibri" panose="020F0502020204030204" pitchFamily="34" charset="0"/>
              </a:rPr>
              <a:t>Протолиттік реакцияларда қолданылатын негізгі компонент еріткіш, олар қышқылдық-негіздік қасиетіне қарай мынадай топтарға бөлінеді:</a:t>
            </a:r>
            <a:endParaRPr lang="ru-RU" sz="2000" dirty="0">
              <a:effectLst/>
              <a:latin typeface="Times New Roman" panose="02020603050405020304" pitchFamily="18" charset="0"/>
              <a:ea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74A01D62-3BF7-483E-8643-3E7242CC63EF}"/>
              </a:ext>
            </a:extLst>
          </p:cNvPr>
          <p:cNvSpPr>
            <a:spLocks noGrp="1"/>
          </p:cNvSpPr>
          <p:nvPr>
            <p:ph type="sldNum" sz="quarter" idx="15"/>
          </p:nvPr>
        </p:nvSpPr>
        <p:spPr/>
        <p:txBody>
          <a:bodyPr/>
          <a:lstStyle/>
          <a:p>
            <a:fld id="{D6F87789-79C0-4369-89FF-5E19A7612EE5}" type="slidenum">
              <a:rPr lang="ru-RU" smtClean="0"/>
              <a:pPr/>
              <a:t>6</a:t>
            </a:fld>
            <a:endParaRPr lang="ru-RU"/>
          </a:p>
        </p:txBody>
      </p:sp>
      <p:graphicFrame>
        <p:nvGraphicFramePr>
          <p:cNvPr id="5" name="Таблица 4">
            <a:extLst>
              <a:ext uri="{FF2B5EF4-FFF2-40B4-BE49-F238E27FC236}">
                <a16:creationId xmlns:a16="http://schemas.microsoft.com/office/drawing/2014/main" id="{5BEFDE9D-97C6-4450-B7AC-5A22213786E3}"/>
              </a:ext>
            </a:extLst>
          </p:cNvPr>
          <p:cNvGraphicFramePr>
            <a:graphicFrameLocks noGrp="1"/>
          </p:cNvGraphicFramePr>
          <p:nvPr>
            <p:extLst>
              <p:ext uri="{D42A27DB-BD31-4B8C-83A1-F6EECF244321}">
                <p14:modId xmlns:p14="http://schemas.microsoft.com/office/powerpoint/2010/main" val="1498197997"/>
              </p:ext>
            </p:extLst>
          </p:nvPr>
        </p:nvGraphicFramePr>
        <p:xfrm>
          <a:off x="539552" y="1772816"/>
          <a:ext cx="7920880" cy="4518151"/>
        </p:xfrm>
        <a:graphic>
          <a:graphicData uri="http://schemas.openxmlformats.org/drawingml/2006/table">
            <a:tbl>
              <a:tblPr firstRow="1" firstCol="1" bandRow="1">
                <a:tableStyleId>{5C22544A-7EE6-4342-B048-85BDC9FD1C3A}</a:tableStyleId>
              </a:tblPr>
              <a:tblGrid>
                <a:gridCol w="1815071">
                  <a:extLst>
                    <a:ext uri="{9D8B030D-6E8A-4147-A177-3AD203B41FA5}">
                      <a16:colId xmlns:a16="http://schemas.microsoft.com/office/drawing/2014/main" val="3339652785"/>
                    </a:ext>
                  </a:extLst>
                </a:gridCol>
                <a:gridCol w="1934032">
                  <a:extLst>
                    <a:ext uri="{9D8B030D-6E8A-4147-A177-3AD203B41FA5}">
                      <a16:colId xmlns:a16="http://schemas.microsoft.com/office/drawing/2014/main" val="3776482286"/>
                    </a:ext>
                  </a:extLst>
                </a:gridCol>
                <a:gridCol w="1999821">
                  <a:extLst>
                    <a:ext uri="{9D8B030D-6E8A-4147-A177-3AD203B41FA5}">
                      <a16:colId xmlns:a16="http://schemas.microsoft.com/office/drawing/2014/main" val="2618736790"/>
                    </a:ext>
                  </a:extLst>
                </a:gridCol>
                <a:gridCol w="2171956">
                  <a:extLst>
                    <a:ext uri="{9D8B030D-6E8A-4147-A177-3AD203B41FA5}">
                      <a16:colId xmlns:a16="http://schemas.microsoft.com/office/drawing/2014/main" val="2761534728"/>
                    </a:ext>
                  </a:extLst>
                </a:gridCol>
              </a:tblGrid>
              <a:tr h="269090">
                <a:tc gridSpan="4">
                  <a:txBody>
                    <a:bodyPr/>
                    <a:lstStyle/>
                    <a:p>
                      <a:pPr algn="ctr"/>
                      <a:r>
                        <a:rPr lang="kk-KZ" sz="2000" kern="1200" dirty="0">
                          <a:effectLst/>
                          <a:latin typeface="Times New Roman" panose="02020603050405020304" pitchFamily="18" charset="0"/>
                          <a:cs typeface="Times New Roman" panose="02020603050405020304" pitchFamily="18" charset="0"/>
                        </a:rPr>
                        <a:t>Еріткіш</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920360278"/>
                  </a:ext>
                </a:extLst>
              </a:tr>
              <a:tr h="943790">
                <a:tc>
                  <a:txBody>
                    <a:bodyPr/>
                    <a:lstStyle/>
                    <a:p>
                      <a:pPr algn="ctr"/>
                      <a:r>
                        <a:rPr lang="kk-KZ" sz="2000" kern="1200">
                          <a:effectLst/>
                        </a:rPr>
                        <a:t>Протогенді</a:t>
                      </a:r>
                      <a:endParaRPr lang="ru-RU"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kk-KZ" sz="2000" kern="1200">
                          <a:effectLst/>
                          <a:latin typeface="Times New Roman" panose="02020603050405020304" pitchFamily="18" charset="0"/>
                          <a:cs typeface="Times New Roman" panose="02020603050405020304" pitchFamily="18" charset="0"/>
                        </a:rPr>
                        <a:t>Протофильді</a:t>
                      </a:r>
                      <a:endParaRPr lang="ru-RU"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kk-KZ" sz="2000" kern="1200" dirty="0">
                          <a:effectLst/>
                          <a:latin typeface="Times New Roman" panose="02020603050405020304" pitchFamily="18" charset="0"/>
                          <a:cs typeface="Times New Roman" panose="02020603050405020304" pitchFamily="18" charset="0"/>
                        </a:rPr>
                        <a:t>Амфипротты</a:t>
                      </a:r>
                      <a:endParaRPr lang="ru-RU" sz="2000" dirty="0">
                        <a:effectLst/>
                        <a:latin typeface="Times New Roman" panose="02020603050405020304" pitchFamily="18" charset="0"/>
                        <a:cs typeface="Times New Roman" panose="02020603050405020304" pitchFamily="18" charset="0"/>
                      </a:endParaRPr>
                    </a:p>
                    <a:p>
                      <a:pPr algn="ctr"/>
                      <a:r>
                        <a:rPr lang="kk-KZ" sz="2000" kern="1200" dirty="0">
                          <a:effectLst/>
                          <a:latin typeface="Times New Roman" panose="02020603050405020304" pitchFamily="18" charset="0"/>
                          <a:cs typeface="Times New Roman" panose="02020603050405020304" pitchFamily="18" charset="0"/>
                        </a:rPr>
                        <a:t>амфотерлі</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kk-KZ" sz="2000" kern="1200">
                          <a:effectLst/>
                          <a:latin typeface="Times New Roman" panose="02020603050405020304" pitchFamily="18" charset="0"/>
                          <a:cs typeface="Times New Roman" panose="02020603050405020304" pitchFamily="18" charset="0"/>
                        </a:rPr>
                        <a:t>Инертті </a:t>
                      </a:r>
                      <a:endParaRPr lang="ru-RU"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83871946"/>
                  </a:ext>
                </a:extLst>
              </a:tr>
              <a:tr h="1415687">
                <a:tc>
                  <a:txBody>
                    <a:bodyPr/>
                    <a:lstStyle/>
                    <a:p>
                      <a:pPr algn="just"/>
                      <a:r>
                        <a:rPr lang="kk-KZ" sz="2000" kern="1200">
                          <a:effectLst/>
                        </a:rPr>
                        <a:t>Қышқылдық қасиетке ие</a:t>
                      </a:r>
                      <a:endParaRPr lang="ru-RU"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kk-KZ" sz="2000" kern="1200" dirty="0">
                          <a:effectLst/>
                          <a:latin typeface="Times New Roman" panose="02020603050405020304" pitchFamily="18" charset="0"/>
                          <a:cs typeface="Times New Roman" panose="02020603050405020304" pitchFamily="18" charset="0"/>
                        </a:rPr>
                        <a:t>Негіздік қасиеті басым</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kk-KZ" sz="2000" kern="1200" dirty="0">
                          <a:effectLst/>
                          <a:latin typeface="Times New Roman" panose="02020603050405020304" pitchFamily="18" charset="0"/>
                          <a:cs typeface="Times New Roman" panose="02020603050405020304" pitchFamily="18" charset="0"/>
                        </a:rPr>
                        <a:t>Қышқылдық та, негіздік те қасиеті бар</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kk-KZ" sz="2000" kern="1200" dirty="0">
                          <a:effectLst/>
                          <a:latin typeface="Times New Roman" panose="02020603050405020304" pitchFamily="18" charset="0"/>
                          <a:cs typeface="Times New Roman" panose="02020603050405020304" pitchFamily="18" charset="0"/>
                        </a:rPr>
                        <a:t> </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74504104"/>
                  </a:ext>
                </a:extLst>
              </a:tr>
              <a:tr h="1853874">
                <a:tc>
                  <a:txBody>
                    <a:bodyPr/>
                    <a:lstStyle/>
                    <a:p>
                      <a:pPr algn="just"/>
                      <a:r>
                        <a:rPr lang="kk-KZ" sz="2000" kern="1200">
                          <a:effectLst/>
                        </a:rPr>
                        <a:t>Сірке қышқылы</a:t>
                      </a:r>
                      <a:endParaRPr lang="ru-RU"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kk-KZ" sz="2000" kern="1200" dirty="0">
                          <a:effectLst/>
                          <a:latin typeface="Times New Roman" panose="02020603050405020304" pitchFamily="18" charset="0"/>
                          <a:cs typeface="Times New Roman" panose="02020603050405020304" pitchFamily="18" charset="0"/>
                        </a:rPr>
                        <a:t>аммиак</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kk-KZ" sz="2000" kern="1200" dirty="0">
                          <a:effectLst/>
                          <a:latin typeface="Times New Roman" panose="02020603050405020304" pitchFamily="18" charset="0"/>
                          <a:cs typeface="Times New Roman" panose="02020603050405020304" pitchFamily="18" charset="0"/>
                        </a:rPr>
                        <a:t>Су, спирт, карбон қышқылдары, біріншілік және екіншілік аминдар</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kk-KZ" sz="2000" kern="1200" dirty="0">
                          <a:effectLst/>
                          <a:latin typeface="Times New Roman" panose="02020603050405020304" pitchFamily="18" charset="0"/>
                          <a:cs typeface="Times New Roman" panose="02020603050405020304" pitchFamily="18" charset="0"/>
                        </a:rPr>
                        <a:t>Көмірсутектер, бензол, гексан, тетрахлорметан</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43661197"/>
                  </a:ext>
                </a:extLst>
              </a:tr>
            </a:tbl>
          </a:graphicData>
        </a:graphic>
      </p:graphicFrame>
    </p:spTree>
    <p:extLst>
      <p:ext uri="{BB962C8B-B14F-4D97-AF65-F5344CB8AC3E}">
        <p14:creationId xmlns:p14="http://schemas.microsoft.com/office/powerpoint/2010/main" val="1159738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56B9153-4ED7-4A37-BAA8-6472D94D9F57}"/>
              </a:ext>
            </a:extLst>
          </p:cNvPr>
          <p:cNvSpPr>
            <a:spLocks noGrp="1"/>
          </p:cNvSpPr>
          <p:nvPr>
            <p:ph sz="quarter" idx="1"/>
          </p:nvPr>
        </p:nvSpPr>
        <p:spPr>
          <a:xfrm>
            <a:off x="457200" y="188640"/>
            <a:ext cx="8147248" cy="6285312"/>
          </a:xfrm>
        </p:spPr>
        <p:txBody>
          <a:bodyPr/>
          <a:lstStyle/>
          <a:p>
            <a:pPr indent="0" algn="just">
              <a:buNone/>
            </a:pPr>
            <a:r>
              <a:rPr lang="kk-KZ" sz="2400" kern="1200" dirty="0">
                <a:solidFill>
                  <a:srgbClr val="000000"/>
                </a:solidFill>
                <a:effectLst/>
                <a:latin typeface="Times New Roman" panose="02020603050405020304" pitchFamily="18" charset="0"/>
                <a:ea typeface="Calibri" panose="020F0502020204030204" pitchFamily="34" charset="0"/>
              </a:rPr>
              <a:t>Еріткіштің автопротолизі</a:t>
            </a:r>
            <a:endParaRPr lang="ru-RU" sz="2000" dirty="0">
              <a:effectLst/>
              <a:latin typeface="Times New Roman" panose="02020603050405020304" pitchFamily="18" charset="0"/>
              <a:ea typeface="Times New Roman" panose="02020603050405020304" pitchFamily="18" charset="0"/>
            </a:endParaRPr>
          </a:p>
          <a:p>
            <a:pPr indent="0" algn="just">
              <a:buNone/>
            </a:pPr>
            <a:r>
              <a:rPr lang="kk-KZ" sz="2400" kern="1200" dirty="0">
                <a:solidFill>
                  <a:srgbClr val="000000"/>
                </a:solidFill>
                <a:effectLst/>
                <a:latin typeface="Times New Roman" panose="02020603050405020304" pitchFamily="18" charset="0"/>
                <a:ea typeface="Calibri" panose="020F0502020204030204" pitchFamily="34" charset="0"/>
              </a:rPr>
              <a:t> </a:t>
            </a:r>
            <a:r>
              <a:rPr lang="kk-KZ" sz="2400" dirty="0">
                <a:effectLst/>
                <a:latin typeface="Times New Roman" panose="02020603050405020304" pitchFamily="18" charset="0"/>
                <a:ea typeface="Times New Roman" panose="02020603050405020304" pitchFamily="18" charset="0"/>
              </a:rPr>
              <a:t>Егер бір молекула реакцияға түсіп, қышқылдық та, негіздік те қасиетке ие бола алатын процесс авторотолиз деп аталады. Мысалы:</a:t>
            </a:r>
            <a:endParaRPr lang="ru-RU" sz="2000" dirty="0">
              <a:effectLst/>
              <a:latin typeface="Times New Roman" panose="02020603050405020304" pitchFamily="18" charset="0"/>
              <a:ea typeface="Times New Roman" panose="02020603050405020304" pitchFamily="18" charset="0"/>
            </a:endParaRPr>
          </a:p>
          <a:p>
            <a:pPr indent="450215" algn="just"/>
            <a:r>
              <a:rPr lang="kk-KZ" sz="2400" kern="1200" dirty="0">
                <a:solidFill>
                  <a:srgbClr val="000000"/>
                </a:solidFill>
                <a:effectLst/>
                <a:latin typeface="Times New Roman" panose="02020603050405020304" pitchFamily="18" charset="0"/>
                <a:ea typeface="Calibri" panose="020F0502020204030204" pitchFamily="34" charset="0"/>
              </a:rPr>
              <a:t>H</a:t>
            </a:r>
            <a:r>
              <a:rPr lang="kk-KZ" sz="2400" kern="1200" baseline="-25000" dirty="0">
                <a:solidFill>
                  <a:srgbClr val="000000"/>
                </a:solidFill>
                <a:effectLst/>
                <a:latin typeface="Times New Roman" panose="02020603050405020304" pitchFamily="18" charset="0"/>
                <a:ea typeface="Calibri" panose="020F0502020204030204" pitchFamily="34" charset="0"/>
              </a:rPr>
              <a:t>2</a:t>
            </a:r>
            <a:r>
              <a:rPr lang="kk-KZ" sz="2400" kern="1200" dirty="0">
                <a:solidFill>
                  <a:srgbClr val="000000"/>
                </a:solidFill>
                <a:effectLst/>
                <a:latin typeface="Times New Roman" panose="02020603050405020304" pitchFamily="18" charset="0"/>
                <a:ea typeface="Calibri" panose="020F0502020204030204" pitchFamily="34" charset="0"/>
              </a:rPr>
              <a:t>O + H</a:t>
            </a:r>
            <a:r>
              <a:rPr lang="kk-KZ" sz="2400" kern="1200" baseline="-25000" dirty="0">
                <a:solidFill>
                  <a:srgbClr val="000000"/>
                </a:solidFill>
                <a:effectLst/>
                <a:latin typeface="Times New Roman" panose="02020603050405020304" pitchFamily="18" charset="0"/>
                <a:ea typeface="Calibri" panose="020F0502020204030204" pitchFamily="34" charset="0"/>
              </a:rPr>
              <a:t>2</a:t>
            </a:r>
            <a:r>
              <a:rPr lang="kk-KZ" sz="2400" kern="1200" dirty="0">
                <a:solidFill>
                  <a:srgbClr val="000000"/>
                </a:solidFill>
                <a:effectLst/>
                <a:latin typeface="Times New Roman" panose="02020603050405020304" pitchFamily="18" charset="0"/>
                <a:ea typeface="Calibri" panose="020F0502020204030204" pitchFamily="34" charset="0"/>
              </a:rPr>
              <a:t>O ↔ ОН</a:t>
            </a:r>
            <a:r>
              <a:rPr lang="kk-KZ" sz="2400" kern="1200" baseline="30000" dirty="0">
                <a:solidFill>
                  <a:srgbClr val="000000"/>
                </a:solidFill>
                <a:effectLst/>
                <a:latin typeface="Times New Roman" panose="02020603050405020304" pitchFamily="18" charset="0"/>
                <a:ea typeface="Calibri" panose="020F0502020204030204" pitchFamily="34" charset="0"/>
              </a:rPr>
              <a:t>- </a:t>
            </a:r>
            <a:r>
              <a:rPr lang="kk-KZ" sz="2400" kern="1200" dirty="0">
                <a:solidFill>
                  <a:srgbClr val="000000"/>
                </a:solidFill>
                <a:effectLst/>
                <a:latin typeface="Times New Roman" panose="02020603050405020304" pitchFamily="18" charset="0"/>
                <a:ea typeface="Calibri" panose="020F0502020204030204" pitchFamily="34" charset="0"/>
              </a:rPr>
              <a:t> + H</a:t>
            </a:r>
            <a:r>
              <a:rPr lang="kk-KZ" sz="2400" kern="1200" baseline="-25000" dirty="0">
                <a:solidFill>
                  <a:srgbClr val="000000"/>
                </a:solidFill>
                <a:effectLst/>
                <a:latin typeface="Times New Roman" panose="02020603050405020304" pitchFamily="18" charset="0"/>
                <a:ea typeface="Calibri" panose="020F0502020204030204" pitchFamily="34" charset="0"/>
              </a:rPr>
              <a:t>3</a:t>
            </a:r>
            <a:r>
              <a:rPr lang="kk-KZ" sz="2400" kern="1200" dirty="0">
                <a:solidFill>
                  <a:srgbClr val="000000"/>
                </a:solidFill>
                <a:effectLst/>
                <a:latin typeface="Times New Roman" panose="02020603050405020304" pitchFamily="18" charset="0"/>
                <a:ea typeface="Calibri" panose="020F0502020204030204" pitchFamily="34" charset="0"/>
              </a:rPr>
              <a:t>O</a:t>
            </a:r>
            <a:r>
              <a:rPr lang="kk-KZ" sz="2400" kern="1200" baseline="30000" dirty="0">
                <a:solidFill>
                  <a:srgbClr val="000000"/>
                </a:solidFill>
                <a:effectLst/>
                <a:latin typeface="Times New Roman" panose="02020603050405020304" pitchFamily="18" charset="0"/>
                <a:ea typeface="Calibri" panose="020F0502020204030204" pitchFamily="34" charset="0"/>
              </a:rPr>
              <a:t>+ </a:t>
            </a:r>
            <a:endParaRPr lang="ru-RU" sz="2000" dirty="0">
              <a:effectLst/>
              <a:latin typeface="Times New Roman" panose="02020603050405020304" pitchFamily="18" charset="0"/>
              <a:ea typeface="Times New Roman" panose="02020603050405020304" pitchFamily="18" charset="0"/>
            </a:endParaRPr>
          </a:p>
          <a:p>
            <a:pPr indent="450215" algn="just"/>
            <a:r>
              <a:rPr lang="kk-KZ" sz="2400" dirty="0">
                <a:effectLst/>
                <a:latin typeface="Times New Roman" panose="02020603050405020304" pitchFamily="18" charset="0"/>
                <a:ea typeface="Times New Roman" panose="02020603050405020304" pitchFamily="18" charset="0"/>
              </a:rPr>
              <a:t>С</a:t>
            </a:r>
            <a:r>
              <a:rPr lang="ru-RU" sz="2400" baseline="-25000" dirty="0">
                <a:effectLst/>
                <a:latin typeface="Times New Roman" panose="02020603050405020304" pitchFamily="18" charset="0"/>
                <a:ea typeface="Times New Roman" panose="02020603050405020304" pitchFamily="18" charset="0"/>
              </a:rPr>
              <a:t>2</a:t>
            </a:r>
            <a:r>
              <a:rPr lang="ru-RU" sz="2400" dirty="0">
                <a:effectLst/>
                <a:latin typeface="Times New Roman" panose="02020603050405020304" pitchFamily="18" charset="0"/>
                <a:ea typeface="Times New Roman" panose="02020603050405020304" pitchFamily="18" charset="0"/>
              </a:rPr>
              <a:t>Н</a:t>
            </a:r>
            <a:r>
              <a:rPr lang="ru-RU" sz="2400" baseline="-25000" dirty="0">
                <a:effectLst/>
                <a:latin typeface="Times New Roman" panose="02020603050405020304" pitchFamily="18" charset="0"/>
                <a:ea typeface="Times New Roman" panose="02020603050405020304" pitchFamily="18" charset="0"/>
              </a:rPr>
              <a:t>5</a:t>
            </a:r>
            <a:r>
              <a:rPr lang="ru-RU" sz="2400" dirty="0">
                <a:effectLst/>
                <a:latin typeface="Times New Roman" panose="02020603050405020304" pitchFamily="18" charset="0"/>
                <a:ea typeface="Times New Roman" panose="02020603050405020304" pitchFamily="18" charset="0"/>
              </a:rPr>
              <a:t>ОН + </a:t>
            </a:r>
            <a:r>
              <a:rPr lang="kk-KZ" sz="2400" dirty="0">
                <a:effectLst/>
                <a:latin typeface="Times New Roman" panose="02020603050405020304" pitchFamily="18" charset="0"/>
                <a:ea typeface="Times New Roman" panose="02020603050405020304" pitchFamily="18" charset="0"/>
              </a:rPr>
              <a:t>С</a:t>
            </a:r>
            <a:r>
              <a:rPr lang="ru-RU" sz="2400" baseline="-25000" dirty="0">
                <a:effectLst/>
                <a:latin typeface="Times New Roman" panose="02020603050405020304" pitchFamily="18" charset="0"/>
                <a:ea typeface="Times New Roman" panose="02020603050405020304" pitchFamily="18" charset="0"/>
              </a:rPr>
              <a:t>2</a:t>
            </a:r>
            <a:r>
              <a:rPr lang="ru-RU" sz="2400" dirty="0">
                <a:effectLst/>
                <a:latin typeface="Times New Roman" panose="02020603050405020304" pitchFamily="18" charset="0"/>
                <a:ea typeface="Times New Roman" panose="02020603050405020304" pitchFamily="18" charset="0"/>
              </a:rPr>
              <a:t>Н</a:t>
            </a:r>
            <a:r>
              <a:rPr lang="ru-RU" sz="2400" baseline="-25000" dirty="0">
                <a:effectLst/>
                <a:latin typeface="Times New Roman" panose="02020603050405020304" pitchFamily="18" charset="0"/>
                <a:ea typeface="Times New Roman" panose="02020603050405020304" pitchFamily="18" charset="0"/>
              </a:rPr>
              <a:t>5</a:t>
            </a:r>
            <a:r>
              <a:rPr lang="ru-RU" sz="2400" dirty="0">
                <a:effectLst/>
                <a:latin typeface="Times New Roman" panose="02020603050405020304" pitchFamily="18" charset="0"/>
                <a:ea typeface="Times New Roman" panose="02020603050405020304" pitchFamily="18" charset="0"/>
              </a:rPr>
              <a:t>ОН </a:t>
            </a:r>
            <a:r>
              <a:rPr lang="kk-KZ" sz="2400" kern="1200" dirty="0">
                <a:solidFill>
                  <a:srgbClr val="000000"/>
                </a:solidFill>
                <a:effectLst/>
                <a:latin typeface="Times New Roman" panose="02020603050405020304" pitchFamily="18" charset="0"/>
                <a:ea typeface="Calibri" panose="020F0502020204030204" pitchFamily="34" charset="0"/>
              </a:rPr>
              <a:t>↔ </a:t>
            </a:r>
            <a:r>
              <a:rPr lang="kk-KZ" sz="2400" dirty="0">
                <a:effectLst/>
                <a:latin typeface="Times New Roman" panose="02020603050405020304" pitchFamily="18" charset="0"/>
                <a:ea typeface="Times New Roman" panose="02020603050405020304" pitchFamily="18" charset="0"/>
              </a:rPr>
              <a:t>С</a:t>
            </a:r>
            <a:r>
              <a:rPr lang="ru-RU" sz="2400" baseline="-25000" dirty="0">
                <a:effectLst/>
                <a:latin typeface="Times New Roman" panose="02020603050405020304" pitchFamily="18" charset="0"/>
                <a:ea typeface="Times New Roman" panose="02020603050405020304" pitchFamily="18" charset="0"/>
              </a:rPr>
              <a:t>2</a:t>
            </a:r>
            <a:r>
              <a:rPr lang="ru-RU" sz="2400" dirty="0">
                <a:effectLst/>
                <a:latin typeface="Times New Roman" panose="02020603050405020304" pitchFamily="18" charset="0"/>
                <a:ea typeface="Times New Roman" panose="02020603050405020304" pitchFamily="18" charset="0"/>
              </a:rPr>
              <a:t>Н</a:t>
            </a:r>
            <a:r>
              <a:rPr lang="ru-RU" sz="2400" baseline="-25000" dirty="0">
                <a:effectLst/>
                <a:latin typeface="Times New Roman" panose="02020603050405020304" pitchFamily="18" charset="0"/>
                <a:ea typeface="Times New Roman" panose="02020603050405020304" pitchFamily="18" charset="0"/>
              </a:rPr>
              <a:t>5</a:t>
            </a:r>
            <a:r>
              <a:rPr lang="ru-RU" sz="2400" dirty="0">
                <a:effectLst/>
                <a:latin typeface="Times New Roman" panose="02020603050405020304" pitchFamily="18" charset="0"/>
                <a:ea typeface="Times New Roman" panose="02020603050405020304" pitchFamily="18" charset="0"/>
              </a:rPr>
              <a:t>ОН</a:t>
            </a:r>
            <a:r>
              <a:rPr lang="ru-RU" sz="2400" baseline="-25000" dirty="0">
                <a:effectLst/>
                <a:latin typeface="Times New Roman" panose="02020603050405020304" pitchFamily="18" charset="0"/>
                <a:ea typeface="Times New Roman" panose="02020603050405020304" pitchFamily="18" charset="0"/>
              </a:rPr>
              <a:t>2</a:t>
            </a:r>
            <a:r>
              <a:rPr lang="ru-RU" sz="2400" baseline="30000" dirty="0">
                <a:effectLst/>
                <a:latin typeface="Times New Roman" panose="02020603050405020304" pitchFamily="18" charset="0"/>
                <a:ea typeface="Times New Roman" panose="02020603050405020304" pitchFamily="18" charset="0"/>
              </a:rPr>
              <a:t>+</a:t>
            </a:r>
            <a:r>
              <a:rPr lang="ru-RU" sz="2400" dirty="0">
                <a:effectLst/>
                <a:latin typeface="Times New Roman" panose="02020603050405020304" pitchFamily="18" charset="0"/>
                <a:ea typeface="Times New Roman" panose="02020603050405020304" pitchFamily="18" charset="0"/>
              </a:rPr>
              <a:t> +  </a:t>
            </a:r>
            <a:r>
              <a:rPr lang="kk-KZ" sz="2400" dirty="0">
                <a:effectLst/>
                <a:latin typeface="Times New Roman" panose="02020603050405020304" pitchFamily="18" charset="0"/>
                <a:ea typeface="Times New Roman" panose="02020603050405020304" pitchFamily="18" charset="0"/>
              </a:rPr>
              <a:t>С</a:t>
            </a:r>
            <a:r>
              <a:rPr lang="ru-RU" sz="2400" baseline="-25000" dirty="0">
                <a:effectLst/>
                <a:latin typeface="Times New Roman" panose="02020603050405020304" pitchFamily="18" charset="0"/>
                <a:ea typeface="Times New Roman" panose="02020603050405020304" pitchFamily="18" charset="0"/>
              </a:rPr>
              <a:t>2</a:t>
            </a:r>
            <a:r>
              <a:rPr lang="ru-RU" sz="2400" dirty="0">
                <a:effectLst/>
                <a:latin typeface="Times New Roman" panose="02020603050405020304" pitchFamily="18" charset="0"/>
                <a:ea typeface="Times New Roman" panose="02020603050405020304" pitchFamily="18" charset="0"/>
              </a:rPr>
              <a:t>Н</a:t>
            </a:r>
            <a:r>
              <a:rPr lang="ru-RU" sz="2400" baseline="-25000" dirty="0">
                <a:effectLst/>
                <a:latin typeface="Times New Roman" panose="02020603050405020304" pitchFamily="18" charset="0"/>
                <a:ea typeface="Times New Roman" panose="02020603050405020304" pitchFamily="18" charset="0"/>
              </a:rPr>
              <a:t>5</a:t>
            </a:r>
            <a:r>
              <a:rPr lang="ru-RU" sz="2400" dirty="0">
                <a:effectLst/>
                <a:latin typeface="Times New Roman" panose="02020603050405020304" pitchFamily="18" charset="0"/>
                <a:ea typeface="Times New Roman" panose="02020603050405020304" pitchFamily="18" charset="0"/>
              </a:rPr>
              <a:t>О</a:t>
            </a:r>
            <a:r>
              <a:rPr lang="ru-RU" sz="2400" baseline="30000" dirty="0">
                <a:effectLst/>
                <a:latin typeface="Times New Roman" panose="02020603050405020304" pitchFamily="18" charset="0"/>
                <a:ea typeface="Times New Roman" panose="02020603050405020304" pitchFamily="18" charset="0"/>
              </a:rPr>
              <a:t>-</a:t>
            </a:r>
            <a:endParaRPr lang="ru-RU" sz="2000" dirty="0">
              <a:effectLst/>
              <a:latin typeface="Times New Roman" panose="02020603050405020304" pitchFamily="18" charset="0"/>
              <a:ea typeface="Times New Roman" panose="02020603050405020304" pitchFamily="18" charset="0"/>
            </a:endParaRPr>
          </a:p>
          <a:p>
            <a:pPr indent="0" algn="just">
              <a:buNone/>
            </a:pPr>
            <a:r>
              <a:rPr lang="kk-KZ" sz="2400" dirty="0">
                <a:effectLst/>
                <a:latin typeface="Times New Roman" panose="02020603050405020304" pitchFamily="18" charset="0"/>
                <a:ea typeface="Times New Roman" panose="02020603050405020304" pitchFamily="18" charset="0"/>
              </a:rPr>
              <a:t>Көптеген еріткіштер автопролизге түсе алады. Жалпы түрде мысал қарастырап, автопротолиздену константасын шығарайық:</a:t>
            </a:r>
            <a:endParaRPr lang="ru-RU" sz="2000" dirty="0">
              <a:effectLst/>
              <a:latin typeface="Times New Roman" panose="02020603050405020304" pitchFamily="18" charset="0"/>
              <a:ea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D5C77F93-E415-43AE-A0B6-EE1E83B58DEB}"/>
              </a:ext>
            </a:extLst>
          </p:cNvPr>
          <p:cNvSpPr>
            <a:spLocks noGrp="1"/>
          </p:cNvSpPr>
          <p:nvPr>
            <p:ph type="sldNum" sz="quarter" idx="15"/>
          </p:nvPr>
        </p:nvSpPr>
        <p:spPr/>
        <p:txBody>
          <a:bodyPr/>
          <a:lstStyle/>
          <a:p>
            <a:fld id="{D6F87789-79C0-4369-89FF-5E19A7612EE5}" type="slidenum">
              <a:rPr lang="ru-RU" smtClean="0"/>
              <a:pPr/>
              <a:t>7</a:t>
            </a:fld>
            <a:endParaRPr lang="ru-RU"/>
          </a:p>
        </p:txBody>
      </p:sp>
      <p:graphicFrame>
        <p:nvGraphicFramePr>
          <p:cNvPr id="15" name="Таблица 14">
            <a:extLst>
              <a:ext uri="{FF2B5EF4-FFF2-40B4-BE49-F238E27FC236}">
                <a16:creationId xmlns:a16="http://schemas.microsoft.com/office/drawing/2014/main" id="{F0B31B41-32CF-4242-9672-59E5BF9F79EA}"/>
              </a:ext>
            </a:extLst>
          </p:cNvPr>
          <p:cNvGraphicFramePr>
            <a:graphicFrameLocks noGrp="1"/>
          </p:cNvGraphicFramePr>
          <p:nvPr>
            <p:extLst>
              <p:ext uri="{D42A27DB-BD31-4B8C-83A1-F6EECF244321}">
                <p14:modId xmlns:p14="http://schemas.microsoft.com/office/powerpoint/2010/main" val="764042433"/>
              </p:ext>
            </p:extLst>
          </p:nvPr>
        </p:nvGraphicFramePr>
        <p:xfrm>
          <a:off x="1043608" y="3846512"/>
          <a:ext cx="6624737" cy="675860"/>
        </p:xfrm>
        <a:graphic>
          <a:graphicData uri="http://schemas.openxmlformats.org/drawingml/2006/table">
            <a:tbl>
              <a:tblPr firstRow="1" firstCol="1" bandRow="1"/>
              <a:tblGrid>
                <a:gridCol w="1048359">
                  <a:extLst>
                    <a:ext uri="{9D8B030D-6E8A-4147-A177-3AD203B41FA5}">
                      <a16:colId xmlns:a16="http://schemas.microsoft.com/office/drawing/2014/main" val="1931743925"/>
                    </a:ext>
                  </a:extLst>
                </a:gridCol>
                <a:gridCol w="607560">
                  <a:extLst>
                    <a:ext uri="{9D8B030D-6E8A-4147-A177-3AD203B41FA5}">
                      <a16:colId xmlns:a16="http://schemas.microsoft.com/office/drawing/2014/main" val="1825242740"/>
                    </a:ext>
                  </a:extLst>
                </a:gridCol>
                <a:gridCol w="903904">
                  <a:extLst>
                    <a:ext uri="{9D8B030D-6E8A-4147-A177-3AD203B41FA5}">
                      <a16:colId xmlns:a16="http://schemas.microsoft.com/office/drawing/2014/main" val="2352536352"/>
                    </a:ext>
                  </a:extLst>
                </a:gridCol>
                <a:gridCol w="526834">
                  <a:extLst>
                    <a:ext uri="{9D8B030D-6E8A-4147-A177-3AD203B41FA5}">
                      <a16:colId xmlns:a16="http://schemas.microsoft.com/office/drawing/2014/main" val="1578690096"/>
                    </a:ext>
                  </a:extLst>
                </a:gridCol>
                <a:gridCol w="1429677">
                  <a:extLst>
                    <a:ext uri="{9D8B030D-6E8A-4147-A177-3AD203B41FA5}">
                      <a16:colId xmlns:a16="http://schemas.microsoft.com/office/drawing/2014/main" val="2436245086"/>
                    </a:ext>
                  </a:extLst>
                </a:gridCol>
                <a:gridCol w="447173">
                  <a:extLst>
                    <a:ext uri="{9D8B030D-6E8A-4147-A177-3AD203B41FA5}">
                      <a16:colId xmlns:a16="http://schemas.microsoft.com/office/drawing/2014/main" val="3297925924"/>
                    </a:ext>
                  </a:extLst>
                </a:gridCol>
                <a:gridCol w="1661230">
                  <a:extLst>
                    <a:ext uri="{9D8B030D-6E8A-4147-A177-3AD203B41FA5}">
                      <a16:colId xmlns:a16="http://schemas.microsoft.com/office/drawing/2014/main" val="1354951318"/>
                    </a:ext>
                  </a:extLst>
                </a:gridCol>
              </a:tblGrid>
              <a:tr h="371060">
                <a:tc>
                  <a:txBody>
                    <a:bodyPr/>
                    <a:lstStyle/>
                    <a:p>
                      <a:pPr algn="ctr"/>
                      <a:r>
                        <a:rPr lang="en-US" sz="2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SH</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ctr"/>
                      <a:r>
                        <a:rPr lang="en-US" sz="2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ctr"/>
                      <a:r>
                        <a:rPr lang="en-US" sz="2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SH</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ctr"/>
                      <a:r>
                        <a:rPr lang="en-US" sz="2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ctr"/>
                      <a:r>
                        <a:rPr lang="en-US" sz="2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SH</a:t>
                      </a:r>
                      <a:r>
                        <a:rPr lang="en-US" sz="2000" kern="1200" baseline="-25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a:t>
                      </a:r>
                      <a:r>
                        <a:rPr lang="en-US" sz="2000" kern="1200" baseline="30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ctr"/>
                      <a:r>
                        <a:rPr lang="en-US" sz="2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ctr"/>
                      <a:r>
                        <a:rPr lang="en-US" sz="2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t>
                      </a:r>
                      <a:r>
                        <a:rPr lang="en-US" sz="2000" kern="1200" baseline="30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464318174"/>
                  </a:ext>
                </a:extLst>
              </a:tr>
              <a:tr h="291548">
                <a:tc>
                  <a:txBody>
                    <a:bodyPr/>
                    <a:lstStyle/>
                    <a:p>
                      <a:r>
                        <a:rPr lang="ru-RU" sz="2000" kern="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u-RU"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ctr"/>
                      <a:r>
                        <a:rPr lang="en-US" sz="2000" kern="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u-RU"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ctr"/>
                      <a:r>
                        <a:rPr lang="kk-KZ" sz="2000" kern="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u-RU"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ctr"/>
                      <a:r>
                        <a:rPr lang="en-US" sz="2000" kern="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u-RU"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ctr"/>
                      <a:r>
                        <a:rPr lang="kk-KZ" sz="2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лионий</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ctr"/>
                      <a:r>
                        <a:rPr lang="en-US" sz="2000" kern="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u-RU"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ctr"/>
                      <a:r>
                        <a:rPr lang="kk-KZ" sz="2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лиат</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646480643"/>
                  </a:ext>
                </a:extLst>
              </a:tr>
            </a:tbl>
          </a:graphicData>
        </a:graphic>
      </p:graphicFrame>
      <p:pic>
        <p:nvPicPr>
          <p:cNvPr id="21" name="Рисунок 20">
            <a:extLst>
              <a:ext uri="{FF2B5EF4-FFF2-40B4-BE49-F238E27FC236}">
                <a16:creationId xmlns:a16="http://schemas.microsoft.com/office/drawing/2014/main" id="{E011B428-E7C9-416B-AF30-20CF4590C644}"/>
              </a:ext>
            </a:extLst>
          </p:cNvPr>
          <p:cNvPicPr>
            <a:picLocks noChangeAspect="1"/>
          </p:cNvPicPr>
          <p:nvPr/>
        </p:nvPicPr>
        <p:blipFill>
          <a:blip r:embed="rId3"/>
          <a:stretch>
            <a:fillRect/>
          </a:stretch>
        </p:blipFill>
        <p:spPr>
          <a:xfrm>
            <a:off x="863185" y="4653136"/>
            <a:ext cx="7570280" cy="2016224"/>
          </a:xfrm>
          <a:prstGeom prst="rect">
            <a:avLst/>
          </a:prstGeom>
        </p:spPr>
      </p:pic>
    </p:spTree>
    <p:extLst>
      <p:ext uri="{BB962C8B-B14F-4D97-AF65-F5344CB8AC3E}">
        <p14:creationId xmlns:p14="http://schemas.microsoft.com/office/powerpoint/2010/main" val="1668732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5C0604E-CFA9-407D-BF31-B6DE4E42A4BC}"/>
              </a:ext>
            </a:extLst>
          </p:cNvPr>
          <p:cNvSpPr>
            <a:spLocks noGrp="1"/>
          </p:cNvSpPr>
          <p:nvPr>
            <p:ph sz="quarter" idx="1"/>
          </p:nvPr>
        </p:nvSpPr>
        <p:spPr>
          <a:xfrm>
            <a:off x="457200" y="188640"/>
            <a:ext cx="7931224" cy="6285312"/>
          </a:xfrm>
        </p:spPr>
        <p:txBody>
          <a:bodyPr>
            <a:normAutofit/>
          </a:bodyPr>
          <a:lstStyle/>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Автопролиздену процесі арқылы судың иондық көбейтіндісін (К</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w</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ала аламыз.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r>
              <a:rPr lang="kk-KZ" sz="2400" kern="1200" dirty="0">
                <a:solidFill>
                  <a:srgbClr val="000000"/>
                </a:solidFill>
                <a:effectLst/>
                <a:latin typeface="Times New Roman" panose="02020603050405020304" pitchFamily="18" charset="0"/>
                <a:ea typeface="Calibri" panose="020F0502020204030204" pitchFamily="34" charset="0"/>
              </a:rPr>
              <a:t>H</a:t>
            </a:r>
            <a:r>
              <a:rPr lang="kk-KZ" sz="2400" kern="1200" baseline="-25000" dirty="0">
                <a:solidFill>
                  <a:srgbClr val="000000"/>
                </a:solidFill>
                <a:effectLst/>
                <a:latin typeface="Times New Roman" panose="02020603050405020304" pitchFamily="18" charset="0"/>
                <a:ea typeface="Calibri" panose="020F0502020204030204" pitchFamily="34" charset="0"/>
              </a:rPr>
              <a:t>2</a:t>
            </a:r>
            <a:r>
              <a:rPr lang="kk-KZ" sz="2400" kern="1200" dirty="0">
                <a:solidFill>
                  <a:srgbClr val="000000"/>
                </a:solidFill>
                <a:effectLst/>
                <a:latin typeface="Times New Roman" panose="02020603050405020304" pitchFamily="18" charset="0"/>
                <a:ea typeface="Calibri" panose="020F0502020204030204" pitchFamily="34" charset="0"/>
              </a:rPr>
              <a:t>O + H</a:t>
            </a:r>
            <a:r>
              <a:rPr lang="kk-KZ" sz="2400" kern="1200" baseline="-25000" dirty="0">
                <a:solidFill>
                  <a:srgbClr val="000000"/>
                </a:solidFill>
                <a:effectLst/>
                <a:latin typeface="Times New Roman" panose="02020603050405020304" pitchFamily="18" charset="0"/>
                <a:ea typeface="Calibri" panose="020F0502020204030204" pitchFamily="34" charset="0"/>
              </a:rPr>
              <a:t>2</a:t>
            </a:r>
            <a:r>
              <a:rPr lang="kk-KZ" sz="2400" kern="1200" dirty="0">
                <a:solidFill>
                  <a:srgbClr val="000000"/>
                </a:solidFill>
                <a:effectLst/>
                <a:latin typeface="Times New Roman" panose="02020603050405020304" pitchFamily="18" charset="0"/>
                <a:ea typeface="Calibri" panose="020F0502020204030204" pitchFamily="34" charset="0"/>
              </a:rPr>
              <a:t>O ↔ ОН</a:t>
            </a:r>
            <a:r>
              <a:rPr lang="kk-KZ" sz="2400" kern="1200" baseline="30000" dirty="0">
                <a:solidFill>
                  <a:srgbClr val="000000"/>
                </a:solidFill>
                <a:effectLst/>
                <a:latin typeface="Times New Roman" panose="02020603050405020304" pitchFamily="18" charset="0"/>
                <a:ea typeface="Calibri" panose="020F0502020204030204" pitchFamily="34" charset="0"/>
              </a:rPr>
              <a:t>- </a:t>
            </a:r>
            <a:r>
              <a:rPr lang="kk-KZ" sz="2400" kern="1200" dirty="0">
                <a:solidFill>
                  <a:srgbClr val="000000"/>
                </a:solidFill>
                <a:effectLst/>
                <a:latin typeface="Times New Roman" panose="02020603050405020304" pitchFamily="18" charset="0"/>
                <a:ea typeface="Calibri" panose="020F0502020204030204" pitchFamily="34" charset="0"/>
              </a:rPr>
              <a:t> + H</a:t>
            </a:r>
            <a:r>
              <a:rPr lang="kk-KZ" sz="2400" kern="1200" baseline="-25000" dirty="0">
                <a:solidFill>
                  <a:srgbClr val="000000"/>
                </a:solidFill>
                <a:effectLst/>
                <a:latin typeface="Times New Roman" panose="02020603050405020304" pitchFamily="18" charset="0"/>
                <a:ea typeface="Calibri" panose="020F0502020204030204" pitchFamily="34" charset="0"/>
              </a:rPr>
              <a:t>3</a:t>
            </a:r>
            <a:r>
              <a:rPr lang="kk-KZ" sz="2400" kern="1200" dirty="0">
                <a:solidFill>
                  <a:srgbClr val="000000"/>
                </a:solidFill>
                <a:effectLst/>
                <a:latin typeface="Times New Roman" panose="02020603050405020304" pitchFamily="18" charset="0"/>
                <a:ea typeface="Calibri" panose="020F0502020204030204" pitchFamily="34" charset="0"/>
              </a:rPr>
              <a:t>O</a:t>
            </a:r>
            <a:r>
              <a:rPr lang="kk-KZ" sz="2400" kern="1200" baseline="30000" dirty="0">
                <a:solidFill>
                  <a:srgbClr val="000000"/>
                </a:solidFill>
                <a:effectLst/>
                <a:latin typeface="Times New Roman" panose="02020603050405020304" pitchFamily="18" charset="0"/>
                <a:ea typeface="Calibri" panose="020F0502020204030204" pitchFamily="34" charset="0"/>
              </a:rPr>
              <a:t>+ </a:t>
            </a:r>
            <a:endParaRPr lang="ru-RU" sz="2000" dirty="0">
              <a:effectLst/>
              <a:latin typeface="Times New Roman" panose="02020603050405020304" pitchFamily="18" charset="0"/>
              <a:ea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K</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W</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0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a</a:t>
            </a:r>
            <a:r>
              <a:rPr lang="kk-KZ" sz="2400" kern="1200" baseline="-25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ОН-</a:t>
            </a:r>
            <a:r>
              <a:rPr lang="kk-KZ" sz="2400" kern="1200" baseline="30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a:t>
            </a:r>
            <a:r>
              <a:rPr lang="kk-KZ" sz="2400" kern="1200" baseline="-25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H3O+</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K</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W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t>
            </a:r>
            <a:r>
              <a:rPr lang="kk-KZ" sz="2400" kern="1200" baseline="-25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a:t>
            </a: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a:t>
            </a:r>
            <a:r>
              <a:rPr lang="kk-KZ" sz="2400" kern="1200" baseline="30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ОН</a:t>
            </a:r>
            <a:r>
              <a:rPr lang="kk-KZ" sz="2400" kern="1200" baseline="30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1∙10</a:t>
            </a:r>
            <a:r>
              <a:rPr lang="kk-KZ" sz="2400" kern="1200" baseline="30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-14 </a:t>
            </a: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pK</a:t>
            </a:r>
            <a:r>
              <a:rPr lang="kk-KZ" sz="2400" kern="1200" baseline="-25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 </a:t>
            </a: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pH + pOH = 14</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Автопротолиз константа көрсеткіші ерітіндінің қышқылдық аралығының мәнін көрсетеді. Мысалы, су үшін – 14; құмырсқа қышқылы ушін - 6,1; спирт үшін – 19,1.</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Еріткіштің автопролиздену константасы қышқылдық және негіздік константалары арасында мынадай байланысты береді: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К</a:t>
            </a:r>
            <a:r>
              <a:rPr lang="kk-KZ" sz="2400" kern="1200" baseline="-25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а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∙К</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b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 K</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W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1∙10</a:t>
            </a:r>
            <a:r>
              <a:rPr lang="kk-KZ" sz="2400" kern="1200" baseline="30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-14 </a:t>
            </a: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немесе pК</a:t>
            </a:r>
            <a:r>
              <a:rPr lang="kk-KZ" sz="2400" kern="1200" baseline="-25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a:t>
            </a: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pK</a:t>
            </a:r>
            <a:r>
              <a:rPr lang="kk-KZ" sz="2400" kern="1200" baseline="-25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a:t>
            </a: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pK</a:t>
            </a:r>
            <a:r>
              <a:rPr lang="kk-KZ" sz="2400" kern="1200" baseline="-25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a:t>
            </a: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14</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B4A03C10-6DCA-49BE-9D0C-9DDE46268C5B}"/>
              </a:ext>
            </a:extLst>
          </p:cNvPr>
          <p:cNvSpPr>
            <a:spLocks noGrp="1"/>
          </p:cNvSpPr>
          <p:nvPr>
            <p:ph type="sldNum" sz="quarter" idx="15"/>
          </p:nvPr>
        </p:nvSpPr>
        <p:spPr/>
        <p:txBody>
          <a:bodyPr/>
          <a:lstStyle/>
          <a:p>
            <a:fld id="{D6F87789-79C0-4369-89FF-5E19A7612EE5}" type="slidenum">
              <a:rPr lang="ru-RU" smtClean="0"/>
              <a:pPr/>
              <a:t>8</a:t>
            </a:fld>
            <a:endParaRPr lang="ru-RU"/>
          </a:p>
        </p:txBody>
      </p:sp>
    </p:spTree>
    <p:extLst>
      <p:ext uri="{BB962C8B-B14F-4D97-AF65-F5344CB8AC3E}">
        <p14:creationId xmlns:p14="http://schemas.microsoft.com/office/powerpoint/2010/main" val="4008342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125B635-75A0-430B-8405-1F8B6BDA03F5}"/>
              </a:ext>
            </a:extLst>
          </p:cNvPr>
          <p:cNvSpPr>
            <a:spLocks noGrp="1"/>
          </p:cNvSpPr>
          <p:nvPr>
            <p:ph sz="quarter" idx="1"/>
          </p:nvPr>
        </p:nvSpPr>
        <p:spPr>
          <a:xfrm>
            <a:off x="434686" y="474002"/>
            <a:ext cx="8025745" cy="5781256"/>
          </a:xfrm>
        </p:spPr>
        <p:txBody>
          <a:bodyPr/>
          <a:lstStyle/>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Еріткіштің нивелирлеу және дифференцирлеу әсері.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endPar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Қышқылдық-негіздік реакцияларда еріткіштің ролі аса маңызды және ол нивелирлеу және дифференцирлеу эффектілерімен анықталады. Амфипротты еріткіштерде қышқылдық константаның жоғары К</a:t>
            </a:r>
            <a:r>
              <a:rPr lang="kk-KZ" sz="2400" kern="1200" baseline="-25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а </a:t>
            </a: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  және төменгі К</a:t>
            </a:r>
            <a:r>
              <a:rPr lang="kk-KZ" sz="2400" kern="1200" baseline="-25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а </a:t>
            </a: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10</a:t>
            </a:r>
            <a:r>
              <a:rPr lang="kk-KZ" sz="2400" kern="1200" baseline="30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-14 </a:t>
            </a: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мәндері ортаның рН тәуелсіз. Негіздер үшін дәл осылай. Қосылыстардың қышқылдық-негіздік қасиеттерінің қышқылдылыққа тәуелсіздігі еріткіштің нивелирлену эффектін көрсетеді.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0DD89067-BE3E-4806-8A2F-8505A749ED72}"/>
              </a:ext>
            </a:extLst>
          </p:cNvPr>
          <p:cNvSpPr>
            <a:spLocks noGrp="1"/>
          </p:cNvSpPr>
          <p:nvPr>
            <p:ph type="sldNum" sz="quarter" idx="15"/>
          </p:nvPr>
        </p:nvSpPr>
        <p:spPr/>
        <p:txBody>
          <a:bodyPr/>
          <a:lstStyle/>
          <a:p>
            <a:fld id="{D6F87789-79C0-4369-89FF-5E19A7612EE5}" type="slidenum">
              <a:rPr lang="ru-RU" smtClean="0"/>
              <a:pPr/>
              <a:t>9</a:t>
            </a:fld>
            <a:endParaRPr lang="ru-RU"/>
          </a:p>
        </p:txBody>
      </p:sp>
    </p:spTree>
    <p:extLst>
      <p:ext uri="{BB962C8B-B14F-4D97-AF65-F5344CB8AC3E}">
        <p14:creationId xmlns:p14="http://schemas.microsoft.com/office/powerpoint/2010/main" val="15738354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TM03090434[[fn=Дерево]]</Template>
  <TotalTime>2058</TotalTime>
  <Words>1176</Words>
  <Application>Microsoft Office PowerPoint</Application>
  <PresentationFormat>Экран (4:3)</PresentationFormat>
  <Paragraphs>169</Paragraphs>
  <Slides>20</Slides>
  <Notes>3</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20</vt:i4>
      </vt:variant>
    </vt:vector>
  </HeadingPairs>
  <TitlesOfParts>
    <vt:vector size="28" baseType="lpstr">
      <vt:lpstr>Arial</vt:lpstr>
      <vt:lpstr>Calibri</vt:lpstr>
      <vt:lpstr>Cambria Math</vt:lpstr>
      <vt:lpstr>Century Schoolbook</vt:lpstr>
      <vt:lpstr>Times New Roman</vt:lpstr>
      <vt:lpstr>Wingdings</vt:lpstr>
      <vt:lpstr>Wingdings 2</vt:lpstr>
      <vt:lpstr>Эркер</vt:lpstr>
      <vt:lpstr>Әл-Фараби атындағы Қазақ ұлттық университеті Химия және химиялық технология факультеті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Әль-Фараби атындағы Қазақ Ұлттық университеті Химия және химиялық технология факультеті</dc:title>
  <dc:creator>1</dc:creator>
  <cp:lastModifiedBy>Исмаилова Акмарал</cp:lastModifiedBy>
  <cp:revision>127</cp:revision>
  <dcterms:created xsi:type="dcterms:W3CDTF">2012-02-27T19:01:21Z</dcterms:created>
  <dcterms:modified xsi:type="dcterms:W3CDTF">2022-09-29T10:24:23Z</dcterms:modified>
</cp:coreProperties>
</file>